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77"/>
  </p:notesMasterIdLst>
  <p:sldIdLst>
    <p:sldId id="367" r:id="rId5"/>
    <p:sldId id="360" r:id="rId6"/>
    <p:sldId id="361" r:id="rId7"/>
    <p:sldId id="362" r:id="rId8"/>
    <p:sldId id="363" r:id="rId9"/>
    <p:sldId id="382" r:id="rId10"/>
    <p:sldId id="381" r:id="rId11"/>
    <p:sldId id="380" r:id="rId12"/>
    <p:sldId id="383" r:id="rId13"/>
    <p:sldId id="385" r:id="rId14"/>
    <p:sldId id="386" r:id="rId15"/>
    <p:sldId id="384" r:id="rId16"/>
    <p:sldId id="387" r:id="rId17"/>
    <p:sldId id="388" r:id="rId18"/>
    <p:sldId id="389" r:id="rId19"/>
    <p:sldId id="390" r:id="rId20"/>
    <p:sldId id="391" r:id="rId21"/>
    <p:sldId id="392" r:id="rId22"/>
    <p:sldId id="393" r:id="rId23"/>
    <p:sldId id="394" r:id="rId24"/>
    <p:sldId id="395" r:id="rId25"/>
    <p:sldId id="396" r:id="rId26"/>
    <p:sldId id="397" r:id="rId27"/>
    <p:sldId id="442" r:id="rId28"/>
    <p:sldId id="398" r:id="rId29"/>
    <p:sldId id="399" r:id="rId30"/>
    <p:sldId id="400" r:id="rId31"/>
    <p:sldId id="401" r:id="rId32"/>
    <p:sldId id="402" r:id="rId33"/>
    <p:sldId id="403" r:id="rId34"/>
    <p:sldId id="404" r:id="rId35"/>
    <p:sldId id="405" r:id="rId36"/>
    <p:sldId id="406" r:id="rId37"/>
    <p:sldId id="407" r:id="rId38"/>
    <p:sldId id="408" r:id="rId39"/>
    <p:sldId id="409" r:id="rId40"/>
    <p:sldId id="443" r:id="rId41"/>
    <p:sldId id="411" r:id="rId42"/>
    <p:sldId id="412" r:id="rId43"/>
    <p:sldId id="414" r:id="rId44"/>
    <p:sldId id="415" r:id="rId45"/>
    <p:sldId id="416" r:id="rId46"/>
    <p:sldId id="445" r:id="rId47"/>
    <p:sldId id="446" r:id="rId48"/>
    <p:sldId id="417" r:id="rId49"/>
    <p:sldId id="447" r:id="rId50"/>
    <p:sldId id="419" r:id="rId51"/>
    <p:sldId id="420" r:id="rId52"/>
    <p:sldId id="421" r:id="rId53"/>
    <p:sldId id="422" r:id="rId54"/>
    <p:sldId id="423" r:id="rId55"/>
    <p:sldId id="424" r:id="rId56"/>
    <p:sldId id="425" r:id="rId57"/>
    <p:sldId id="426" r:id="rId58"/>
    <p:sldId id="430" r:id="rId59"/>
    <p:sldId id="428" r:id="rId60"/>
    <p:sldId id="441" r:id="rId61"/>
    <p:sldId id="429" r:id="rId62"/>
    <p:sldId id="427" r:id="rId63"/>
    <p:sldId id="448" r:id="rId64"/>
    <p:sldId id="431" r:id="rId65"/>
    <p:sldId id="434" r:id="rId66"/>
    <p:sldId id="433" r:id="rId67"/>
    <p:sldId id="444" r:id="rId68"/>
    <p:sldId id="432" r:id="rId69"/>
    <p:sldId id="435" r:id="rId70"/>
    <p:sldId id="437" r:id="rId71"/>
    <p:sldId id="438" r:id="rId72"/>
    <p:sldId id="439" r:id="rId73"/>
    <p:sldId id="440" r:id="rId74"/>
    <p:sldId id="370" r:id="rId75"/>
    <p:sldId id="372" r:id="rId7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ma Bratchell" initials="EB" lastIdx="20" clrIdx="0">
    <p:extLst>
      <p:ext uri="{19B8F6BF-5375-455C-9EA6-DF929625EA0E}">
        <p15:presenceInfo xmlns:p15="http://schemas.microsoft.com/office/powerpoint/2012/main" userId="S::emma.bratchell@sqa.org.uk::a20082bf-e140-4fa8-b8e2-973e56c95ea3" providerId="AD"/>
      </p:ext>
    </p:extLst>
  </p:cmAuthor>
  <p:cmAuthor id="2" name="Mr Valentine" initials="MV" lastIdx="4" clrIdx="1">
    <p:extLst>
      <p:ext uri="{19B8F6BF-5375-455C-9EA6-DF929625EA0E}">
        <p15:presenceInfo xmlns:p15="http://schemas.microsoft.com/office/powerpoint/2012/main" userId="Mr Valenti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438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D156A9-93A1-2D86-1096-B28E62D43E50}" v="29" dt="2021-03-22T10:53:00.7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78" autoAdjust="0"/>
    <p:restoredTop sz="96357" autoAdjust="0"/>
  </p:normalViewPr>
  <p:slideViewPr>
    <p:cSldViewPr snapToGrid="0" snapToObjects="1">
      <p:cViewPr varScale="1">
        <p:scale>
          <a:sx n="110" d="100"/>
          <a:sy n="110" d="100"/>
        </p:scale>
        <p:origin x="1728" y="10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403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microsoft.com/office/2015/10/relationships/revisionInfo" Target="revisionInfo.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y Edgar" userId="S::mikey.edgar@sqa.org.uk::1a4bca07-8f07-4da9-8b3c-b70668459244" providerId="AD" clId="Web-{58D156A9-93A1-2D86-1096-B28E62D43E50}"/>
    <pc:docChg chg="modSld">
      <pc:chgData name="Mikey Edgar" userId="S::mikey.edgar@sqa.org.uk::1a4bca07-8f07-4da9-8b3c-b70668459244" providerId="AD" clId="Web-{58D156A9-93A1-2D86-1096-B28E62D43E50}" dt="2021-03-22T10:52:58.328" v="17" actId="20577"/>
      <pc:docMkLst>
        <pc:docMk/>
      </pc:docMkLst>
      <pc:sldChg chg="modSp">
        <pc:chgData name="Mikey Edgar" userId="S::mikey.edgar@sqa.org.uk::1a4bca07-8f07-4da9-8b3c-b70668459244" providerId="AD" clId="Web-{58D156A9-93A1-2D86-1096-B28E62D43E50}" dt="2021-03-22T10:02:27.257" v="0" actId="20577"/>
        <pc:sldMkLst>
          <pc:docMk/>
          <pc:sldMk cId="1044328424" sldId="387"/>
        </pc:sldMkLst>
        <pc:spChg chg="mod">
          <ac:chgData name="Mikey Edgar" userId="S::mikey.edgar@sqa.org.uk::1a4bca07-8f07-4da9-8b3c-b70668459244" providerId="AD" clId="Web-{58D156A9-93A1-2D86-1096-B28E62D43E50}" dt="2021-03-22T10:02:27.257" v="0" actId="20577"/>
          <ac:spMkLst>
            <pc:docMk/>
            <pc:sldMk cId="1044328424" sldId="387"/>
            <ac:spMk id="2" creationId="{00000000-0000-0000-0000-000000000000}"/>
          </ac:spMkLst>
        </pc:spChg>
      </pc:sldChg>
      <pc:sldChg chg="modSp">
        <pc:chgData name="Mikey Edgar" userId="S::mikey.edgar@sqa.org.uk::1a4bca07-8f07-4da9-8b3c-b70668459244" providerId="AD" clId="Web-{58D156A9-93A1-2D86-1096-B28E62D43E50}" dt="2021-03-22T10:20:12.780" v="1" actId="20577"/>
        <pc:sldMkLst>
          <pc:docMk/>
          <pc:sldMk cId="3269390776" sldId="402"/>
        </pc:sldMkLst>
        <pc:spChg chg="mod">
          <ac:chgData name="Mikey Edgar" userId="S::mikey.edgar@sqa.org.uk::1a4bca07-8f07-4da9-8b3c-b70668459244" providerId="AD" clId="Web-{58D156A9-93A1-2D86-1096-B28E62D43E50}" dt="2021-03-22T10:20:12.780" v="1" actId="20577"/>
          <ac:spMkLst>
            <pc:docMk/>
            <pc:sldMk cId="3269390776" sldId="402"/>
            <ac:spMk id="7" creationId="{00000000-0000-0000-0000-000000000000}"/>
          </ac:spMkLst>
        </pc:spChg>
      </pc:sldChg>
      <pc:sldChg chg="modSp">
        <pc:chgData name="Mikey Edgar" userId="S::mikey.edgar@sqa.org.uk::1a4bca07-8f07-4da9-8b3c-b70668459244" providerId="AD" clId="Web-{58D156A9-93A1-2D86-1096-B28E62D43E50}" dt="2021-03-22T10:27:00.459" v="16" actId="14100"/>
        <pc:sldMkLst>
          <pc:docMk/>
          <pc:sldMk cId="767117145" sldId="415"/>
        </pc:sldMkLst>
        <pc:spChg chg="mod">
          <ac:chgData name="Mikey Edgar" userId="S::mikey.edgar@sqa.org.uk::1a4bca07-8f07-4da9-8b3c-b70668459244" providerId="AD" clId="Web-{58D156A9-93A1-2D86-1096-B28E62D43E50}" dt="2021-03-22T10:27:00.459" v="16" actId="14100"/>
          <ac:spMkLst>
            <pc:docMk/>
            <pc:sldMk cId="767117145" sldId="415"/>
            <ac:spMk id="2" creationId="{00000000-0000-0000-0000-000000000000}"/>
          </ac:spMkLst>
        </pc:spChg>
      </pc:sldChg>
      <pc:sldChg chg="modSp">
        <pc:chgData name="Mikey Edgar" userId="S::mikey.edgar@sqa.org.uk::1a4bca07-8f07-4da9-8b3c-b70668459244" providerId="AD" clId="Web-{58D156A9-93A1-2D86-1096-B28E62D43E50}" dt="2021-03-22T10:52:58.328" v="17" actId="20577"/>
        <pc:sldMkLst>
          <pc:docMk/>
          <pc:sldMk cId="1887753844" sldId="438"/>
        </pc:sldMkLst>
        <pc:spChg chg="mod">
          <ac:chgData name="Mikey Edgar" userId="S::mikey.edgar@sqa.org.uk::1a4bca07-8f07-4da9-8b3c-b70668459244" providerId="AD" clId="Web-{58D156A9-93A1-2D86-1096-B28E62D43E50}" dt="2021-03-22T10:52:58.328" v="17" actId="20577"/>
          <ac:spMkLst>
            <pc:docMk/>
            <pc:sldMk cId="1887753844" sldId="438"/>
            <ac:spMk id="2" creationId="{00000000-0000-0000-0000-000000000000}"/>
          </ac:spMkLst>
        </pc:spChg>
      </pc:sldChg>
      <pc:sldChg chg="modSp">
        <pc:chgData name="Mikey Edgar" userId="S::mikey.edgar@sqa.org.uk::1a4bca07-8f07-4da9-8b3c-b70668459244" providerId="AD" clId="Web-{58D156A9-93A1-2D86-1096-B28E62D43E50}" dt="2021-03-22T10:23:52.315" v="2" actId="20577"/>
        <pc:sldMkLst>
          <pc:docMk/>
          <pc:sldMk cId="1643255558" sldId="443"/>
        </pc:sldMkLst>
        <pc:spChg chg="mod">
          <ac:chgData name="Mikey Edgar" userId="S::mikey.edgar@sqa.org.uk::1a4bca07-8f07-4da9-8b3c-b70668459244" providerId="AD" clId="Web-{58D156A9-93A1-2D86-1096-B28E62D43E50}" dt="2021-03-22T10:23:52.315" v="2" actId="20577"/>
          <ac:spMkLst>
            <pc:docMk/>
            <pc:sldMk cId="1643255558" sldId="443"/>
            <ac:spMk id="2"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FB0021-F6E3-49BC-9899-0A6E743BB305}" type="doc">
      <dgm:prSet loTypeId="urn:microsoft.com/office/officeart/2005/8/layout/architecture" loCatId="hierarchy" qsTypeId="urn:microsoft.com/office/officeart/2005/8/quickstyle/simple1" qsCatId="simple" csTypeId="urn:microsoft.com/office/officeart/2005/8/colors/accent1_2" csCatId="accent1" phldr="1"/>
      <dgm:spPr/>
      <dgm:t>
        <a:bodyPr/>
        <a:lstStyle/>
        <a:p>
          <a:endParaRPr lang="en-GB"/>
        </a:p>
      </dgm:t>
    </dgm:pt>
    <dgm:pt modelId="{7528A3C2-2BE5-4C08-8D85-8E0E4DC7285E}">
      <dgm:prSet phldrT="[Text]" custT="1"/>
      <dgm:spPr>
        <a:solidFill>
          <a:srgbClr val="AE84D1"/>
        </a:solidFill>
        <a:ln>
          <a:solidFill>
            <a:schemeClr val="bg1"/>
          </a:solidFill>
        </a:ln>
      </dgm:spPr>
      <dgm:t>
        <a:bodyPr/>
        <a:lstStyle/>
        <a:p>
          <a:r>
            <a:rPr lang="en-GB" sz="2000" b="1" dirty="0">
              <a:latin typeface="Arial" panose="020B0604020202020204" pitchFamily="34" charset="0"/>
              <a:cs typeface="Arial" panose="020B0604020202020204" pitchFamily="34" charset="0"/>
            </a:rPr>
            <a:t>David Swinney</a:t>
          </a:r>
        </a:p>
        <a:p>
          <a:r>
            <a:rPr lang="en-GB" sz="2000" dirty="0">
              <a:latin typeface="Arial" panose="020B0604020202020204" pitchFamily="34" charset="0"/>
              <a:cs typeface="Arial" panose="020B0604020202020204" pitchFamily="34" charset="0"/>
            </a:rPr>
            <a:t>Subject Implementation Manager for English and Literacy</a:t>
          </a:r>
        </a:p>
        <a:p>
          <a:r>
            <a:rPr lang="en-GB" sz="2000" dirty="0">
              <a:latin typeface="Arial" panose="020B0604020202020204" pitchFamily="34" charset="0"/>
              <a:cs typeface="Arial" panose="020B0604020202020204" pitchFamily="34" charset="0"/>
            </a:rPr>
            <a:t>(david.swinney@sqa.org.uk)</a:t>
          </a:r>
        </a:p>
      </dgm:t>
    </dgm:pt>
    <dgm:pt modelId="{71BEB8A5-C59A-4D28-B0E2-D90953ACC6C9}" type="parTrans" cxnId="{953C795A-BDBF-4F4D-867C-678FEC5CC8FA}">
      <dgm:prSet/>
      <dgm:spPr/>
      <dgm:t>
        <a:bodyPr/>
        <a:lstStyle/>
        <a:p>
          <a:endParaRPr lang="en-GB"/>
        </a:p>
      </dgm:t>
    </dgm:pt>
    <dgm:pt modelId="{37D6407D-3117-485A-96E7-A29CC60A55E4}" type="sibTrans" cxnId="{953C795A-BDBF-4F4D-867C-678FEC5CC8FA}">
      <dgm:prSet/>
      <dgm:spPr/>
      <dgm:t>
        <a:bodyPr/>
        <a:lstStyle/>
        <a:p>
          <a:endParaRPr lang="en-GB"/>
        </a:p>
      </dgm:t>
    </dgm:pt>
    <dgm:pt modelId="{712A6369-AF7F-40B3-8A6D-AAD05011715E}">
      <dgm:prSet phldrT="[Text]" custT="1"/>
      <dgm:spPr>
        <a:solidFill>
          <a:srgbClr val="AE84D1"/>
        </a:solidFill>
        <a:ln>
          <a:solidFill>
            <a:schemeClr val="bg1"/>
          </a:solidFill>
        </a:ln>
      </dgm:spPr>
      <dgm:t>
        <a:bodyPr/>
        <a:lstStyle/>
        <a:p>
          <a:r>
            <a:rPr lang="en-GB" sz="2000" b="1" dirty="0">
              <a:latin typeface="Arial" panose="020B0604020202020204" pitchFamily="34" charset="0"/>
              <a:cs typeface="Arial" panose="020B0604020202020204" pitchFamily="34" charset="0"/>
            </a:rPr>
            <a:t>Emma Bratchell</a:t>
          </a:r>
        </a:p>
        <a:p>
          <a:r>
            <a:rPr lang="en-GB" sz="2000" dirty="0">
              <a:latin typeface="Arial" panose="020B0604020202020204" pitchFamily="34" charset="0"/>
              <a:cs typeface="Arial" panose="020B0604020202020204" pitchFamily="34" charset="0"/>
            </a:rPr>
            <a:t>Qualifications Manager for English, Literacy and Media</a:t>
          </a:r>
        </a:p>
        <a:p>
          <a:r>
            <a:rPr lang="en-GB" sz="2000" dirty="0">
              <a:latin typeface="Arial" panose="020B0604020202020204" pitchFamily="34" charset="0"/>
              <a:cs typeface="Arial" panose="020B0604020202020204" pitchFamily="34" charset="0"/>
            </a:rPr>
            <a:t>(emma.bratchell@sqa.org.uk)</a:t>
          </a:r>
        </a:p>
      </dgm:t>
    </dgm:pt>
    <dgm:pt modelId="{DC77197A-4BEF-41E2-9E47-AAF593767A32}" type="parTrans" cxnId="{3D13F7D7-B0A9-4E44-8238-5604D573582A}">
      <dgm:prSet/>
      <dgm:spPr/>
      <dgm:t>
        <a:bodyPr/>
        <a:lstStyle/>
        <a:p>
          <a:endParaRPr lang="en-GB"/>
        </a:p>
      </dgm:t>
    </dgm:pt>
    <dgm:pt modelId="{38795ADE-D13C-448B-B181-698EBEA77905}" type="sibTrans" cxnId="{3D13F7D7-B0A9-4E44-8238-5604D573582A}">
      <dgm:prSet/>
      <dgm:spPr/>
      <dgm:t>
        <a:bodyPr/>
        <a:lstStyle/>
        <a:p>
          <a:endParaRPr lang="en-GB"/>
        </a:p>
      </dgm:t>
    </dgm:pt>
    <dgm:pt modelId="{09256A52-3F94-42C5-9104-D26674CD3283}">
      <dgm:prSet phldrT="[Text]" custT="1"/>
      <dgm:spPr>
        <a:solidFill>
          <a:srgbClr val="AE84D1"/>
        </a:solidFill>
        <a:ln>
          <a:solidFill>
            <a:schemeClr val="bg1"/>
          </a:solidFill>
        </a:ln>
      </dgm:spPr>
      <dgm:t>
        <a:bodyPr/>
        <a:lstStyle/>
        <a:p>
          <a:r>
            <a:rPr lang="en-GB" sz="2000" b="1" dirty="0">
              <a:latin typeface="Arial" panose="020B0604020202020204" pitchFamily="34" charset="0"/>
              <a:cs typeface="Arial" panose="020B0604020202020204" pitchFamily="34" charset="0"/>
            </a:rPr>
            <a:t>Jay D. de Pellette-Super</a:t>
          </a:r>
        </a:p>
        <a:p>
          <a:r>
            <a:rPr lang="en-GB" sz="2000" dirty="0">
              <a:latin typeface="Arial" panose="020B0604020202020204" pitchFamily="34" charset="0"/>
              <a:cs typeface="Arial" panose="020B0604020202020204" pitchFamily="34" charset="0"/>
            </a:rPr>
            <a:t>Qualifications Officer for English and Literacy</a:t>
          </a:r>
        </a:p>
        <a:p>
          <a:r>
            <a:rPr lang="en-GB" sz="2000" dirty="0">
              <a:latin typeface="Arial" panose="020B0604020202020204" pitchFamily="34" charset="0"/>
              <a:cs typeface="Arial" panose="020B0604020202020204" pitchFamily="34" charset="0"/>
            </a:rPr>
            <a:t>(jay.depellette-super@sqa.org.uk)</a:t>
          </a:r>
        </a:p>
      </dgm:t>
    </dgm:pt>
    <dgm:pt modelId="{A55F68E0-13F2-4CB1-85B5-F5006462FA78}" type="parTrans" cxnId="{3B71FC07-309A-4CF5-B022-279F3BB4F9B7}">
      <dgm:prSet/>
      <dgm:spPr/>
      <dgm:t>
        <a:bodyPr/>
        <a:lstStyle/>
        <a:p>
          <a:endParaRPr lang="en-GB"/>
        </a:p>
      </dgm:t>
    </dgm:pt>
    <dgm:pt modelId="{80C49976-EEBA-403F-9439-3402D3317B04}" type="sibTrans" cxnId="{3B71FC07-309A-4CF5-B022-279F3BB4F9B7}">
      <dgm:prSet/>
      <dgm:spPr/>
      <dgm:t>
        <a:bodyPr/>
        <a:lstStyle/>
        <a:p>
          <a:endParaRPr lang="en-GB"/>
        </a:p>
      </dgm:t>
    </dgm:pt>
    <dgm:pt modelId="{821B30CF-55ED-4088-BBFA-883C700F5A2C}" type="pres">
      <dgm:prSet presAssocID="{23FB0021-F6E3-49BC-9899-0A6E743BB305}" presName="Name0" presStyleCnt="0">
        <dgm:presLayoutVars>
          <dgm:chPref val="1"/>
          <dgm:dir/>
          <dgm:animOne val="branch"/>
          <dgm:animLvl val="lvl"/>
          <dgm:resizeHandles/>
        </dgm:presLayoutVars>
      </dgm:prSet>
      <dgm:spPr/>
    </dgm:pt>
    <dgm:pt modelId="{FB87E1BC-90F1-4EB1-8931-72FC330B318E}" type="pres">
      <dgm:prSet presAssocID="{7528A3C2-2BE5-4C08-8D85-8E0E4DC7285E}" presName="vertOne" presStyleCnt="0"/>
      <dgm:spPr/>
    </dgm:pt>
    <dgm:pt modelId="{2387DA94-F3F4-4ECD-BBE4-91A5EE773BD3}" type="pres">
      <dgm:prSet presAssocID="{7528A3C2-2BE5-4C08-8D85-8E0E4DC7285E}" presName="txOne" presStyleLbl="node0" presStyleIdx="0" presStyleCnt="1">
        <dgm:presLayoutVars>
          <dgm:chPref val="3"/>
        </dgm:presLayoutVars>
      </dgm:prSet>
      <dgm:spPr/>
    </dgm:pt>
    <dgm:pt modelId="{53C7F73A-1B09-458F-9F9A-74C8A7BD7B29}" type="pres">
      <dgm:prSet presAssocID="{7528A3C2-2BE5-4C08-8D85-8E0E4DC7285E}" presName="parTransOne" presStyleCnt="0"/>
      <dgm:spPr/>
    </dgm:pt>
    <dgm:pt modelId="{745AFFDA-4915-4EB2-96C4-47ACD124CEC2}" type="pres">
      <dgm:prSet presAssocID="{7528A3C2-2BE5-4C08-8D85-8E0E4DC7285E}" presName="horzOne" presStyleCnt="0"/>
      <dgm:spPr/>
    </dgm:pt>
    <dgm:pt modelId="{0B14DE64-2C1A-453B-9868-200BA46F6F27}" type="pres">
      <dgm:prSet presAssocID="{712A6369-AF7F-40B3-8A6D-AAD05011715E}" presName="vertTwo" presStyleCnt="0"/>
      <dgm:spPr/>
    </dgm:pt>
    <dgm:pt modelId="{1E4020DD-CDD5-43D1-BC6A-58163EC2314F}" type="pres">
      <dgm:prSet presAssocID="{712A6369-AF7F-40B3-8A6D-AAD05011715E}" presName="txTwo" presStyleLbl="node2" presStyleIdx="0" presStyleCnt="2">
        <dgm:presLayoutVars>
          <dgm:chPref val="3"/>
        </dgm:presLayoutVars>
      </dgm:prSet>
      <dgm:spPr/>
    </dgm:pt>
    <dgm:pt modelId="{D51B122E-CCA5-4933-BF8E-4C1638E3C975}" type="pres">
      <dgm:prSet presAssocID="{712A6369-AF7F-40B3-8A6D-AAD05011715E}" presName="horzTwo" presStyleCnt="0"/>
      <dgm:spPr/>
    </dgm:pt>
    <dgm:pt modelId="{951A95E5-02DF-4910-A766-8F47FB8FB9D3}" type="pres">
      <dgm:prSet presAssocID="{38795ADE-D13C-448B-B181-698EBEA77905}" presName="sibSpaceTwo" presStyleCnt="0"/>
      <dgm:spPr/>
    </dgm:pt>
    <dgm:pt modelId="{D2157656-9522-4D01-AE26-24FAE3954F5E}" type="pres">
      <dgm:prSet presAssocID="{09256A52-3F94-42C5-9104-D26674CD3283}" presName="vertTwo" presStyleCnt="0"/>
      <dgm:spPr/>
    </dgm:pt>
    <dgm:pt modelId="{49052932-C605-4164-89BE-875294FF2629}" type="pres">
      <dgm:prSet presAssocID="{09256A52-3F94-42C5-9104-D26674CD3283}" presName="txTwo" presStyleLbl="node2" presStyleIdx="1" presStyleCnt="2">
        <dgm:presLayoutVars>
          <dgm:chPref val="3"/>
        </dgm:presLayoutVars>
      </dgm:prSet>
      <dgm:spPr/>
    </dgm:pt>
    <dgm:pt modelId="{43642595-3F1D-4D89-9CDD-922CD03B1574}" type="pres">
      <dgm:prSet presAssocID="{09256A52-3F94-42C5-9104-D26674CD3283}" presName="horzTwo" presStyleCnt="0"/>
      <dgm:spPr/>
    </dgm:pt>
  </dgm:ptLst>
  <dgm:cxnLst>
    <dgm:cxn modelId="{3B71FC07-309A-4CF5-B022-279F3BB4F9B7}" srcId="{7528A3C2-2BE5-4C08-8D85-8E0E4DC7285E}" destId="{09256A52-3F94-42C5-9104-D26674CD3283}" srcOrd="1" destOrd="0" parTransId="{A55F68E0-13F2-4CB1-85B5-F5006462FA78}" sibTransId="{80C49976-EEBA-403F-9439-3402D3317B04}"/>
    <dgm:cxn modelId="{6568311D-C85A-42AE-8439-1E71163D8BF5}" type="presOf" srcId="{712A6369-AF7F-40B3-8A6D-AAD05011715E}" destId="{1E4020DD-CDD5-43D1-BC6A-58163EC2314F}" srcOrd="0" destOrd="0" presId="urn:microsoft.com/office/officeart/2005/8/layout/architecture"/>
    <dgm:cxn modelId="{0086B548-A38D-4F7F-83B5-BCAE12699604}" type="presOf" srcId="{23FB0021-F6E3-49BC-9899-0A6E743BB305}" destId="{821B30CF-55ED-4088-BBFA-883C700F5A2C}" srcOrd="0" destOrd="0" presId="urn:microsoft.com/office/officeart/2005/8/layout/architecture"/>
    <dgm:cxn modelId="{0C3B8957-1729-442E-B4B1-A4CF95E3173E}" type="presOf" srcId="{7528A3C2-2BE5-4C08-8D85-8E0E4DC7285E}" destId="{2387DA94-F3F4-4ECD-BBE4-91A5EE773BD3}" srcOrd="0" destOrd="0" presId="urn:microsoft.com/office/officeart/2005/8/layout/architecture"/>
    <dgm:cxn modelId="{953C795A-BDBF-4F4D-867C-678FEC5CC8FA}" srcId="{23FB0021-F6E3-49BC-9899-0A6E743BB305}" destId="{7528A3C2-2BE5-4C08-8D85-8E0E4DC7285E}" srcOrd="0" destOrd="0" parTransId="{71BEB8A5-C59A-4D28-B0E2-D90953ACC6C9}" sibTransId="{37D6407D-3117-485A-96E7-A29CC60A55E4}"/>
    <dgm:cxn modelId="{3D13F7D7-B0A9-4E44-8238-5604D573582A}" srcId="{7528A3C2-2BE5-4C08-8D85-8E0E4DC7285E}" destId="{712A6369-AF7F-40B3-8A6D-AAD05011715E}" srcOrd="0" destOrd="0" parTransId="{DC77197A-4BEF-41E2-9E47-AAF593767A32}" sibTransId="{38795ADE-D13C-448B-B181-698EBEA77905}"/>
    <dgm:cxn modelId="{230439E1-52C7-4804-81D8-C926A7AE5752}" type="presOf" srcId="{09256A52-3F94-42C5-9104-D26674CD3283}" destId="{49052932-C605-4164-89BE-875294FF2629}" srcOrd="0" destOrd="0" presId="urn:microsoft.com/office/officeart/2005/8/layout/architecture"/>
    <dgm:cxn modelId="{FF6CDBB7-5A0F-42A8-857B-303FD2FB4C79}" type="presParOf" srcId="{821B30CF-55ED-4088-BBFA-883C700F5A2C}" destId="{FB87E1BC-90F1-4EB1-8931-72FC330B318E}" srcOrd="0" destOrd="0" presId="urn:microsoft.com/office/officeart/2005/8/layout/architecture"/>
    <dgm:cxn modelId="{B98282B0-8B05-47AD-81D8-103E2E2C3E79}" type="presParOf" srcId="{FB87E1BC-90F1-4EB1-8931-72FC330B318E}" destId="{2387DA94-F3F4-4ECD-BBE4-91A5EE773BD3}" srcOrd="0" destOrd="0" presId="urn:microsoft.com/office/officeart/2005/8/layout/architecture"/>
    <dgm:cxn modelId="{26EF9A83-1397-430A-8F98-EAB2B0D6858A}" type="presParOf" srcId="{FB87E1BC-90F1-4EB1-8931-72FC330B318E}" destId="{53C7F73A-1B09-458F-9F9A-74C8A7BD7B29}" srcOrd="1" destOrd="0" presId="urn:microsoft.com/office/officeart/2005/8/layout/architecture"/>
    <dgm:cxn modelId="{B3365BB7-5A2C-433B-AAAF-342B2EDC84EC}" type="presParOf" srcId="{FB87E1BC-90F1-4EB1-8931-72FC330B318E}" destId="{745AFFDA-4915-4EB2-96C4-47ACD124CEC2}" srcOrd="2" destOrd="0" presId="urn:microsoft.com/office/officeart/2005/8/layout/architecture"/>
    <dgm:cxn modelId="{4A811573-6772-4DED-81B9-2BA40FAB31FE}" type="presParOf" srcId="{745AFFDA-4915-4EB2-96C4-47ACD124CEC2}" destId="{0B14DE64-2C1A-453B-9868-200BA46F6F27}" srcOrd="0" destOrd="0" presId="urn:microsoft.com/office/officeart/2005/8/layout/architecture"/>
    <dgm:cxn modelId="{202DBCEF-705C-4A32-AA6F-D5BE87E3DA7E}" type="presParOf" srcId="{0B14DE64-2C1A-453B-9868-200BA46F6F27}" destId="{1E4020DD-CDD5-43D1-BC6A-58163EC2314F}" srcOrd="0" destOrd="0" presId="urn:microsoft.com/office/officeart/2005/8/layout/architecture"/>
    <dgm:cxn modelId="{31A077E4-74B4-4E7B-BB71-2741CC4ABF10}" type="presParOf" srcId="{0B14DE64-2C1A-453B-9868-200BA46F6F27}" destId="{D51B122E-CCA5-4933-BF8E-4C1638E3C975}" srcOrd="1" destOrd="0" presId="urn:microsoft.com/office/officeart/2005/8/layout/architecture"/>
    <dgm:cxn modelId="{906C89F9-7789-4DB2-BD71-F14616533613}" type="presParOf" srcId="{745AFFDA-4915-4EB2-96C4-47ACD124CEC2}" destId="{951A95E5-02DF-4910-A766-8F47FB8FB9D3}" srcOrd="1" destOrd="0" presId="urn:microsoft.com/office/officeart/2005/8/layout/architecture"/>
    <dgm:cxn modelId="{73210737-FE19-46B6-A7B4-BFB154B5F07E}" type="presParOf" srcId="{745AFFDA-4915-4EB2-96C4-47ACD124CEC2}" destId="{D2157656-9522-4D01-AE26-24FAE3954F5E}" srcOrd="2" destOrd="0" presId="urn:microsoft.com/office/officeart/2005/8/layout/architecture"/>
    <dgm:cxn modelId="{F67FF049-8C64-4773-B11C-6C3C857E4B34}" type="presParOf" srcId="{D2157656-9522-4D01-AE26-24FAE3954F5E}" destId="{49052932-C605-4164-89BE-875294FF2629}" srcOrd="0" destOrd="0" presId="urn:microsoft.com/office/officeart/2005/8/layout/architecture"/>
    <dgm:cxn modelId="{914662ED-2DF5-4B0E-8D1B-794EDB6B2B3A}" type="presParOf" srcId="{D2157656-9522-4D01-AE26-24FAE3954F5E}" destId="{43642595-3F1D-4D89-9CDD-922CD03B1574}" srcOrd="1" destOrd="0" presId="urn:microsoft.com/office/officeart/2005/8/layout/architecture"/>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87DA94-F3F4-4ECD-BBE4-91A5EE773BD3}">
      <dsp:nvSpPr>
        <dsp:cNvPr id="0" name=""/>
        <dsp:cNvSpPr/>
      </dsp:nvSpPr>
      <dsp:spPr>
        <a:xfrm>
          <a:off x="3056" y="1908901"/>
          <a:ext cx="8273887" cy="1691015"/>
        </a:xfrm>
        <a:prstGeom prst="roundRect">
          <a:avLst>
            <a:gd name="adj" fmla="val 10000"/>
          </a:avLst>
        </a:prstGeom>
        <a:solidFill>
          <a:srgbClr val="AE84D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latin typeface="Arial" panose="020B0604020202020204" pitchFamily="34" charset="0"/>
              <a:cs typeface="Arial" panose="020B0604020202020204" pitchFamily="34" charset="0"/>
            </a:rPr>
            <a:t>David Swinney</a:t>
          </a:r>
        </a:p>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Subject Implementation Manager for English and Literacy</a:t>
          </a:r>
        </a:p>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(david.swinney@sqa.org.uk)</a:t>
          </a:r>
        </a:p>
      </dsp:txBody>
      <dsp:txXfrm>
        <a:off x="52584" y="1958429"/>
        <a:ext cx="8174831" cy="1591959"/>
      </dsp:txXfrm>
    </dsp:sp>
    <dsp:sp modelId="{1E4020DD-CDD5-43D1-BC6A-58163EC2314F}">
      <dsp:nvSpPr>
        <dsp:cNvPr id="0" name=""/>
        <dsp:cNvSpPr/>
      </dsp:nvSpPr>
      <dsp:spPr>
        <a:xfrm>
          <a:off x="3056" y="82"/>
          <a:ext cx="3970195" cy="1691015"/>
        </a:xfrm>
        <a:prstGeom prst="roundRect">
          <a:avLst>
            <a:gd name="adj" fmla="val 10000"/>
          </a:avLst>
        </a:prstGeom>
        <a:solidFill>
          <a:srgbClr val="AE84D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latin typeface="Arial" panose="020B0604020202020204" pitchFamily="34" charset="0"/>
              <a:cs typeface="Arial" panose="020B0604020202020204" pitchFamily="34" charset="0"/>
            </a:rPr>
            <a:t>Emma Bratchell</a:t>
          </a:r>
        </a:p>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Qualifications Manager for English, Literacy and Media</a:t>
          </a:r>
        </a:p>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(emma.bratchell@sqa.org.uk)</a:t>
          </a:r>
        </a:p>
      </dsp:txBody>
      <dsp:txXfrm>
        <a:off x="52584" y="49610"/>
        <a:ext cx="3871139" cy="1591959"/>
      </dsp:txXfrm>
    </dsp:sp>
    <dsp:sp modelId="{49052932-C605-4164-89BE-875294FF2629}">
      <dsp:nvSpPr>
        <dsp:cNvPr id="0" name=""/>
        <dsp:cNvSpPr/>
      </dsp:nvSpPr>
      <dsp:spPr>
        <a:xfrm>
          <a:off x="4306748" y="82"/>
          <a:ext cx="3970195" cy="1691015"/>
        </a:xfrm>
        <a:prstGeom prst="roundRect">
          <a:avLst>
            <a:gd name="adj" fmla="val 10000"/>
          </a:avLst>
        </a:prstGeom>
        <a:solidFill>
          <a:srgbClr val="AE84D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latin typeface="Arial" panose="020B0604020202020204" pitchFamily="34" charset="0"/>
              <a:cs typeface="Arial" panose="020B0604020202020204" pitchFamily="34" charset="0"/>
            </a:rPr>
            <a:t>Jay D. de Pellette-Super</a:t>
          </a:r>
        </a:p>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Qualifications Officer for English and Literacy</a:t>
          </a:r>
        </a:p>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(jay.depellette-super@sqa.org.uk)</a:t>
          </a:r>
        </a:p>
      </dsp:txBody>
      <dsp:txXfrm>
        <a:off x="4356276" y="49610"/>
        <a:ext cx="3871139" cy="1591959"/>
      </dsp:txXfrm>
    </dsp:sp>
  </dsp:spTree>
</dsp:drawing>
</file>

<file path=ppt/diagrams/layout1.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0612D1-7584-4867-B6BD-8A2C0D59FD6F}" type="datetimeFigureOut">
              <a:rPr lang="en-GB" smtClean="0"/>
              <a:t>22/03/2021</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14A8D3-7A45-405D-A864-6CFBACB479D3}" type="slidenum">
              <a:rPr lang="en-GB" smtClean="0"/>
              <a:t>‹#›</a:t>
            </a:fld>
            <a:endParaRPr lang="en-GB" dirty="0"/>
          </a:p>
        </p:txBody>
      </p:sp>
    </p:spTree>
    <p:extLst>
      <p:ext uri="{BB962C8B-B14F-4D97-AF65-F5344CB8AC3E}">
        <p14:creationId xmlns:p14="http://schemas.microsoft.com/office/powerpoint/2010/main" val="319148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414A8D3-7A45-405D-A864-6CFBACB479D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0622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10</a:t>
            </a:fld>
            <a:endParaRPr lang="en-GB"/>
          </a:p>
        </p:txBody>
      </p:sp>
    </p:spTree>
    <p:extLst>
      <p:ext uri="{BB962C8B-B14F-4D97-AF65-F5344CB8AC3E}">
        <p14:creationId xmlns:p14="http://schemas.microsoft.com/office/powerpoint/2010/main" val="2334687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11</a:t>
            </a:fld>
            <a:endParaRPr lang="en-GB"/>
          </a:p>
        </p:txBody>
      </p:sp>
    </p:spTree>
    <p:extLst>
      <p:ext uri="{BB962C8B-B14F-4D97-AF65-F5344CB8AC3E}">
        <p14:creationId xmlns:p14="http://schemas.microsoft.com/office/powerpoint/2010/main" val="913014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12</a:t>
            </a:fld>
            <a:endParaRPr lang="en-GB"/>
          </a:p>
        </p:txBody>
      </p:sp>
    </p:spTree>
    <p:extLst>
      <p:ext uri="{BB962C8B-B14F-4D97-AF65-F5344CB8AC3E}">
        <p14:creationId xmlns:p14="http://schemas.microsoft.com/office/powerpoint/2010/main" val="3250310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13</a:t>
            </a:fld>
            <a:endParaRPr lang="en-GB"/>
          </a:p>
        </p:txBody>
      </p:sp>
    </p:spTree>
    <p:extLst>
      <p:ext uri="{BB962C8B-B14F-4D97-AF65-F5344CB8AC3E}">
        <p14:creationId xmlns:p14="http://schemas.microsoft.com/office/powerpoint/2010/main" val="3326902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14</a:t>
            </a:fld>
            <a:endParaRPr lang="en-GB"/>
          </a:p>
        </p:txBody>
      </p:sp>
    </p:spTree>
    <p:extLst>
      <p:ext uri="{BB962C8B-B14F-4D97-AF65-F5344CB8AC3E}">
        <p14:creationId xmlns:p14="http://schemas.microsoft.com/office/powerpoint/2010/main" val="2065374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15</a:t>
            </a:fld>
            <a:endParaRPr lang="en-GB"/>
          </a:p>
        </p:txBody>
      </p:sp>
    </p:spTree>
    <p:extLst>
      <p:ext uri="{BB962C8B-B14F-4D97-AF65-F5344CB8AC3E}">
        <p14:creationId xmlns:p14="http://schemas.microsoft.com/office/powerpoint/2010/main" val="3227076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16</a:t>
            </a:fld>
            <a:endParaRPr lang="en-GB"/>
          </a:p>
        </p:txBody>
      </p:sp>
    </p:spTree>
    <p:extLst>
      <p:ext uri="{BB962C8B-B14F-4D97-AF65-F5344CB8AC3E}">
        <p14:creationId xmlns:p14="http://schemas.microsoft.com/office/powerpoint/2010/main" val="3374766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17</a:t>
            </a:fld>
            <a:endParaRPr lang="en-GB"/>
          </a:p>
        </p:txBody>
      </p:sp>
    </p:spTree>
    <p:extLst>
      <p:ext uri="{BB962C8B-B14F-4D97-AF65-F5344CB8AC3E}">
        <p14:creationId xmlns:p14="http://schemas.microsoft.com/office/powerpoint/2010/main" val="9171144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18</a:t>
            </a:fld>
            <a:endParaRPr lang="en-GB"/>
          </a:p>
        </p:txBody>
      </p:sp>
    </p:spTree>
    <p:extLst>
      <p:ext uri="{BB962C8B-B14F-4D97-AF65-F5344CB8AC3E}">
        <p14:creationId xmlns:p14="http://schemas.microsoft.com/office/powerpoint/2010/main" val="1915682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19</a:t>
            </a:fld>
            <a:endParaRPr lang="en-GB"/>
          </a:p>
        </p:txBody>
      </p:sp>
    </p:spTree>
    <p:extLst>
      <p:ext uri="{BB962C8B-B14F-4D97-AF65-F5344CB8AC3E}">
        <p14:creationId xmlns:p14="http://schemas.microsoft.com/office/powerpoint/2010/main" val="3562712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a:t>
            </a:fld>
            <a:endParaRPr lang="en-GB"/>
          </a:p>
        </p:txBody>
      </p:sp>
    </p:spTree>
    <p:extLst>
      <p:ext uri="{BB962C8B-B14F-4D97-AF65-F5344CB8AC3E}">
        <p14:creationId xmlns:p14="http://schemas.microsoft.com/office/powerpoint/2010/main" val="1855645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20</a:t>
            </a:fld>
            <a:endParaRPr lang="en-GB"/>
          </a:p>
        </p:txBody>
      </p:sp>
    </p:spTree>
    <p:extLst>
      <p:ext uri="{BB962C8B-B14F-4D97-AF65-F5344CB8AC3E}">
        <p14:creationId xmlns:p14="http://schemas.microsoft.com/office/powerpoint/2010/main" val="25377461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21</a:t>
            </a:fld>
            <a:endParaRPr lang="en-GB"/>
          </a:p>
        </p:txBody>
      </p:sp>
    </p:spTree>
    <p:extLst>
      <p:ext uri="{BB962C8B-B14F-4D97-AF65-F5344CB8AC3E}">
        <p14:creationId xmlns:p14="http://schemas.microsoft.com/office/powerpoint/2010/main" val="17982691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22</a:t>
            </a:fld>
            <a:endParaRPr lang="en-GB"/>
          </a:p>
        </p:txBody>
      </p:sp>
    </p:spTree>
    <p:extLst>
      <p:ext uri="{BB962C8B-B14F-4D97-AF65-F5344CB8AC3E}">
        <p14:creationId xmlns:p14="http://schemas.microsoft.com/office/powerpoint/2010/main" val="20464132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23</a:t>
            </a:fld>
            <a:endParaRPr lang="en-GB"/>
          </a:p>
        </p:txBody>
      </p:sp>
    </p:spTree>
    <p:extLst>
      <p:ext uri="{BB962C8B-B14F-4D97-AF65-F5344CB8AC3E}">
        <p14:creationId xmlns:p14="http://schemas.microsoft.com/office/powerpoint/2010/main" val="40360999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24</a:t>
            </a:fld>
            <a:endParaRPr lang="en-GB"/>
          </a:p>
        </p:txBody>
      </p:sp>
    </p:spTree>
    <p:extLst>
      <p:ext uri="{BB962C8B-B14F-4D97-AF65-F5344CB8AC3E}">
        <p14:creationId xmlns:p14="http://schemas.microsoft.com/office/powerpoint/2010/main" val="25849910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25</a:t>
            </a:fld>
            <a:endParaRPr lang="en-GB"/>
          </a:p>
        </p:txBody>
      </p:sp>
    </p:spTree>
    <p:extLst>
      <p:ext uri="{BB962C8B-B14F-4D97-AF65-F5344CB8AC3E}">
        <p14:creationId xmlns:p14="http://schemas.microsoft.com/office/powerpoint/2010/main" val="42240319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26</a:t>
            </a:fld>
            <a:endParaRPr lang="en-GB"/>
          </a:p>
        </p:txBody>
      </p:sp>
    </p:spTree>
    <p:extLst>
      <p:ext uri="{BB962C8B-B14F-4D97-AF65-F5344CB8AC3E}">
        <p14:creationId xmlns:p14="http://schemas.microsoft.com/office/powerpoint/2010/main" val="5316228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27</a:t>
            </a:fld>
            <a:endParaRPr lang="en-GB"/>
          </a:p>
        </p:txBody>
      </p:sp>
    </p:spTree>
    <p:extLst>
      <p:ext uri="{BB962C8B-B14F-4D97-AF65-F5344CB8AC3E}">
        <p14:creationId xmlns:p14="http://schemas.microsoft.com/office/powerpoint/2010/main" val="12654659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28</a:t>
            </a:fld>
            <a:endParaRPr lang="en-GB"/>
          </a:p>
        </p:txBody>
      </p:sp>
    </p:spTree>
    <p:extLst>
      <p:ext uri="{BB962C8B-B14F-4D97-AF65-F5344CB8AC3E}">
        <p14:creationId xmlns:p14="http://schemas.microsoft.com/office/powerpoint/2010/main" val="23504752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29</a:t>
            </a:fld>
            <a:endParaRPr lang="en-GB"/>
          </a:p>
        </p:txBody>
      </p:sp>
    </p:spTree>
    <p:extLst>
      <p:ext uri="{BB962C8B-B14F-4D97-AF65-F5344CB8AC3E}">
        <p14:creationId xmlns:p14="http://schemas.microsoft.com/office/powerpoint/2010/main" val="3317205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a:t>
            </a:fld>
            <a:endParaRPr lang="en-GB"/>
          </a:p>
        </p:txBody>
      </p:sp>
    </p:spTree>
    <p:extLst>
      <p:ext uri="{BB962C8B-B14F-4D97-AF65-F5344CB8AC3E}">
        <p14:creationId xmlns:p14="http://schemas.microsoft.com/office/powerpoint/2010/main" val="32556519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30</a:t>
            </a:fld>
            <a:endParaRPr lang="en-GB"/>
          </a:p>
        </p:txBody>
      </p:sp>
    </p:spTree>
    <p:extLst>
      <p:ext uri="{BB962C8B-B14F-4D97-AF65-F5344CB8AC3E}">
        <p14:creationId xmlns:p14="http://schemas.microsoft.com/office/powerpoint/2010/main" val="15724222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31</a:t>
            </a:fld>
            <a:endParaRPr lang="en-GB"/>
          </a:p>
        </p:txBody>
      </p:sp>
    </p:spTree>
    <p:extLst>
      <p:ext uri="{BB962C8B-B14F-4D97-AF65-F5344CB8AC3E}">
        <p14:creationId xmlns:p14="http://schemas.microsoft.com/office/powerpoint/2010/main" val="38415348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32</a:t>
            </a:fld>
            <a:endParaRPr lang="en-GB"/>
          </a:p>
        </p:txBody>
      </p:sp>
    </p:spTree>
    <p:extLst>
      <p:ext uri="{BB962C8B-B14F-4D97-AF65-F5344CB8AC3E}">
        <p14:creationId xmlns:p14="http://schemas.microsoft.com/office/powerpoint/2010/main" val="29049811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33</a:t>
            </a:fld>
            <a:endParaRPr lang="en-GB"/>
          </a:p>
        </p:txBody>
      </p:sp>
    </p:spTree>
    <p:extLst>
      <p:ext uri="{BB962C8B-B14F-4D97-AF65-F5344CB8AC3E}">
        <p14:creationId xmlns:p14="http://schemas.microsoft.com/office/powerpoint/2010/main" val="22206262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34</a:t>
            </a:fld>
            <a:endParaRPr lang="en-GB"/>
          </a:p>
        </p:txBody>
      </p:sp>
    </p:spTree>
    <p:extLst>
      <p:ext uri="{BB962C8B-B14F-4D97-AF65-F5344CB8AC3E}">
        <p14:creationId xmlns:p14="http://schemas.microsoft.com/office/powerpoint/2010/main" val="20907497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35</a:t>
            </a:fld>
            <a:endParaRPr lang="en-GB"/>
          </a:p>
        </p:txBody>
      </p:sp>
    </p:spTree>
    <p:extLst>
      <p:ext uri="{BB962C8B-B14F-4D97-AF65-F5344CB8AC3E}">
        <p14:creationId xmlns:p14="http://schemas.microsoft.com/office/powerpoint/2010/main" val="11746059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36</a:t>
            </a:fld>
            <a:endParaRPr lang="en-GB"/>
          </a:p>
        </p:txBody>
      </p:sp>
    </p:spTree>
    <p:extLst>
      <p:ext uri="{BB962C8B-B14F-4D97-AF65-F5344CB8AC3E}">
        <p14:creationId xmlns:p14="http://schemas.microsoft.com/office/powerpoint/2010/main" val="33147327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37</a:t>
            </a:fld>
            <a:endParaRPr lang="en-GB"/>
          </a:p>
        </p:txBody>
      </p:sp>
    </p:spTree>
    <p:extLst>
      <p:ext uri="{BB962C8B-B14F-4D97-AF65-F5344CB8AC3E}">
        <p14:creationId xmlns:p14="http://schemas.microsoft.com/office/powerpoint/2010/main" val="15188670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38</a:t>
            </a:fld>
            <a:endParaRPr lang="en-GB"/>
          </a:p>
        </p:txBody>
      </p:sp>
    </p:spTree>
    <p:extLst>
      <p:ext uri="{BB962C8B-B14F-4D97-AF65-F5344CB8AC3E}">
        <p14:creationId xmlns:p14="http://schemas.microsoft.com/office/powerpoint/2010/main" val="39570314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39</a:t>
            </a:fld>
            <a:endParaRPr lang="en-GB"/>
          </a:p>
        </p:txBody>
      </p:sp>
    </p:spTree>
    <p:extLst>
      <p:ext uri="{BB962C8B-B14F-4D97-AF65-F5344CB8AC3E}">
        <p14:creationId xmlns:p14="http://schemas.microsoft.com/office/powerpoint/2010/main" val="2452249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a:t>
            </a:fld>
            <a:endParaRPr lang="en-GB"/>
          </a:p>
        </p:txBody>
      </p:sp>
    </p:spTree>
    <p:extLst>
      <p:ext uri="{BB962C8B-B14F-4D97-AF65-F5344CB8AC3E}">
        <p14:creationId xmlns:p14="http://schemas.microsoft.com/office/powerpoint/2010/main" val="39413251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40</a:t>
            </a:fld>
            <a:endParaRPr lang="en-GB"/>
          </a:p>
        </p:txBody>
      </p:sp>
    </p:spTree>
    <p:extLst>
      <p:ext uri="{BB962C8B-B14F-4D97-AF65-F5344CB8AC3E}">
        <p14:creationId xmlns:p14="http://schemas.microsoft.com/office/powerpoint/2010/main" val="12125588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41</a:t>
            </a:fld>
            <a:endParaRPr lang="en-GB"/>
          </a:p>
        </p:txBody>
      </p:sp>
    </p:spTree>
    <p:extLst>
      <p:ext uri="{BB962C8B-B14F-4D97-AF65-F5344CB8AC3E}">
        <p14:creationId xmlns:p14="http://schemas.microsoft.com/office/powerpoint/2010/main" val="9387600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42</a:t>
            </a:fld>
            <a:endParaRPr lang="en-GB"/>
          </a:p>
        </p:txBody>
      </p:sp>
    </p:spTree>
    <p:extLst>
      <p:ext uri="{BB962C8B-B14F-4D97-AF65-F5344CB8AC3E}">
        <p14:creationId xmlns:p14="http://schemas.microsoft.com/office/powerpoint/2010/main" val="29813228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43</a:t>
            </a:fld>
            <a:endParaRPr lang="en-GB"/>
          </a:p>
        </p:txBody>
      </p:sp>
    </p:spTree>
    <p:extLst>
      <p:ext uri="{BB962C8B-B14F-4D97-AF65-F5344CB8AC3E}">
        <p14:creationId xmlns:p14="http://schemas.microsoft.com/office/powerpoint/2010/main" val="21662240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44</a:t>
            </a:fld>
            <a:endParaRPr lang="en-GB"/>
          </a:p>
        </p:txBody>
      </p:sp>
    </p:spTree>
    <p:extLst>
      <p:ext uri="{BB962C8B-B14F-4D97-AF65-F5344CB8AC3E}">
        <p14:creationId xmlns:p14="http://schemas.microsoft.com/office/powerpoint/2010/main" val="1243045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45</a:t>
            </a:fld>
            <a:endParaRPr lang="en-GB"/>
          </a:p>
        </p:txBody>
      </p:sp>
    </p:spTree>
    <p:extLst>
      <p:ext uri="{BB962C8B-B14F-4D97-AF65-F5344CB8AC3E}">
        <p14:creationId xmlns:p14="http://schemas.microsoft.com/office/powerpoint/2010/main" val="17114786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46</a:t>
            </a:fld>
            <a:endParaRPr lang="en-GB"/>
          </a:p>
        </p:txBody>
      </p:sp>
    </p:spTree>
    <p:extLst>
      <p:ext uri="{BB962C8B-B14F-4D97-AF65-F5344CB8AC3E}">
        <p14:creationId xmlns:p14="http://schemas.microsoft.com/office/powerpoint/2010/main" val="10799892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47</a:t>
            </a:fld>
            <a:endParaRPr lang="en-GB"/>
          </a:p>
        </p:txBody>
      </p:sp>
    </p:spTree>
    <p:extLst>
      <p:ext uri="{BB962C8B-B14F-4D97-AF65-F5344CB8AC3E}">
        <p14:creationId xmlns:p14="http://schemas.microsoft.com/office/powerpoint/2010/main" val="14867769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48</a:t>
            </a:fld>
            <a:endParaRPr lang="en-GB"/>
          </a:p>
        </p:txBody>
      </p:sp>
    </p:spTree>
    <p:extLst>
      <p:ext uri="{BB962C8B-B14F-4D97-AF65-F5344CB8AC3E}">
        <p14:creationId xmlns:p14="http://schemas.microsoft.com/office/powerpoint/2010/main" val="34329521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49</a:t>
            </a:fld>
            <a:endParaRPr lang="en-GB"/>
          </a:p>
        </p:txBody>
      </p:sp>
    </p:spTree>
    <p:extLst>
      <p:ext uri="{BB962C8B-B14F-4D97-AF65-F5344CB8AC3E}">
        <p14:creationId xmlns:p14="http://schemas.microsoft.com/office/powerpoint/2010/main" val="3024417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a:t>
            </a:fld>
            <a:endParaRPr lang="en-GB"/>
          </a:p>
        </p:txBody>
      </p:sp>
    </p:spTree>
    <p:extLst>
      <p:ext uri="{BB962C8B-B14F-4D97-AF65-F5344CB8AC3E}">
        <p14:creationId xmlns:p14="http://schemas.microsoft.com/office/powerpoint/2010/main" val="2517572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50</a:t>
            </a:fld>
            <a:endParaRPr lang="en-GB"/>
          </a:p>
        </p:txBody>
      </p:sp>
    </p:spTree>
    <p:extLst>
      <p:ext uri="{BB962C8B-B14F-4D97-AF65-F5344CB8AC3E}">
        <p14:creationId xmlns:p14="http://schemas.microsoft.com/office/powerpoint/2010/main" val="10436256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51</a:t>
            </a:fld>
            <a:endParaRPr lang="en-GB"/>
          </a:p>
        </p:txBody>
      </p:sp>
    </p:spTree>
    <p:extLst>
      <p:ext uri="{BB962C8B-B14F-4D97-AF65-F5344CB8AC3E}">
        <p14:creationId xmlns:p14="http://schemas.microsoft.com/office/powerpoint/2010/main" val="26279576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52</a:t>
            </a:fld>
            <a:endParaRPr lang="en-GB"/>
          </a:p>
        </p:txBody>
      </p:sp>
    </p:spTree>
    <p:extLst>
      <p:ext uri="{BB962C8B-B14F-4D97-AF65-F5344CB8AC3E}">
        <p14:creationId xmlns:p14="http://schemas.microsoft.com/office/powerpoint/2010/main" val="9848539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53</a:t>
            </a:fld>
            <a:endParaRPr lang="en-GB"/>
          </a:p>
        </p:txBody>
      </p:sp>
    </p:spTree>
    <p:extLst>
      <p:ext uri="{BB962C8B-B14F-4D97-AF65-F5344CB8AC3E}">
        <p14:creationId xmlns:p14="http://schemas.microsoft.com/office/powerpoint/2010/main" val="229876723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54</a:t>
            </a:fld>
            <a:endParaRPr lang="en-GB"/>
          </a:p>
        </p:txBody>
      </p:sp>
    </p:spTree>
    <p:extLst>
      <p:ext uri="{BB962C8B-B14F-4D97-AF65-F5344CB8AC3E}">
        <p14:creationId xmlns:p14="http://schemas.microsoft.com/office/powerpoint/2010/main" val="35133038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55</a:t>
            </a:fld>
            <a:endParaRPr lang="en-GB"/>
          </a:p>
        </p:txBody>
      </p:sp>
    </p:spTree>
    <p:extLst>
      <p:ext uri="{BB962C8B-B14F-4D97-AF65-F5344CB8AC3E}">
        <p14:creationId xmlns:p14="http://schemas.microsoft.com/office/powerpoint/2010/main" val="313831693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56</a:t>
            </a:fld>
            <a:endParaRPr lang="en-GB"/>
          </a:p>
        </p:txBody>
      </p:sp>
    </p:spTree>
    <p:extLst>
      <p:ext uri="{BB962C8B-B14F-4D97-AF65-F5344CB8AC3E}">
        <p14:creationId xmlns:p14="http://schemas.microsoft.com/office/powerpoint/2010/main" val="251427802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57</a:t>
            </a:fld>
            <a:endParaRPr lang="en-GB"/>
          </a:p>
        </p:txBody>
      </p:sp>
    </p:spTree>
    <p:extLst>
      <p:ext uri="{BB962C8B-B14F-4D97-AF65-F5344CB8AC3E}">
        <p14:creationId xmlns:p14="http://schemas.microsoft.com/office/powerpoint/2010/main" val="122503999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58</a:t>
            </a:fld>
            <a:endParaRPr lang="en-GB"/>
          </a:p>
        </p:txBody>
      </p:sp>
    </p:spTree>
    <p:extLst>
      <p:ext uri="{BB962C8B-B14F-4D97-AF65-F5344CB8AC3E}">
        <p14:creationId xmlns:p14="http://schemas.microsoft.com/office/powerpoint/2010/main" val="146574355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59</a:t>
            </a:fld>
            <a:endParaRPr lang="en-GB"/>
          </a:p>
        </p:txBody>
      </p:sp>
    </p:spTree>
    <p:extLst>
      <p:ext uri="{BB962C8B-B14F-4D97-AF65-F5344CB8AC3E}">
        <p14:creationId xmlns:p14="http://schemas.microsoft.com/office/powerpoint/2010/main" val="3682728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6</a:t>
            </a:fld>
            <a:endParaRPr lang="en-GB"/>
          </a:p>
        </p:txBody>
      </p:sp>
    </p:spTree>
    <p:extLst>
      <p:ext uri="{BB962C8B-B14F-4D97-AF65-F5344CB8AC3E}">
        <p14:creationId xmlns:p14="http://schemas.microsoft.com/office/powerpoint/2010/main" val="270590672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60</a:t>
            </a:fld>
            <a:endParaRPr lang="en-GB"/>
          </a:p>
        </p:txBody>
      </p:sp>
    </p:spTree>
    <p:extLst>
      <p:ext uri="{BB962C8B-B14F-4D97-AF65-F5344CB8AC3E}">
        <p14:creationId xmlns:p14="http://schemas.microsoft.com/office/powerpoint/2010/main" val="272166065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61</a:t>
            </a:fld>
            <a:endParaRPr lang="en-GB"/>
          </a:p>
        </p:txBody>
      </p:sp>
    </p:spTree>
    <p:extLst>
      <p:ext uri="{BB962C8B-B14F-4D97-AF65-F5344CB8AC3E}">
        <p14:creationId xmlns:p14="http://schemas.microsoft.com/office/powerpoint/2010/main" val="31564531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62</a:t>
            </a:fld>
            <a:endParaRPr lang="en-GB"/>
          </a:p>
        </p:txBody>
      </p:sp>
    </p:spTree>
    <p:extLst>
      <p:ext uri="{BB962C8B-B14F-4D97-AF65-F5344CB8AC3E}">
        <p14:creationId xmlns:p14="http://schemas.microsoft.com/office/powerpoint/2010/main" val="9712020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63</a:t>
            </a:fld>
            <a:endParaRPr lang="en-GB"/>
          </a:p>
        </p:txBody>
      </p:sp>
    </p:spTree>
    <p:extLst>
      <p:ext uri="{BB962C8B-B14F-4D97-AF65-F5344CB8AC3E}">
        <p14:creationId xmlns:p14="http://schemas.microsoft.com/office/powerpoint/2010/main" val="153656971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64</a:t>
            </a:fld>
            <a:endParaRPr lang="en-GB"/>
          </a:p>
        </p:txBody>
      </p:sp>
    </p:spTree>
    <p:extLst>
      <p:ext uri="{BB962C8B-B14F-4D97-AF65-F5344CB8AC3E}">
        <p14:creationId xmlns:p14="http://schemas.microsoft.com/office/powerpoint/2010/main" val="270893411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65</a:t>
            </a:fld>
            <a:endParaRPr lang="en-GB"/>
          </a:p>
        </p:txBody>
      </p:sp>
    </p:spTree>
    <p:extLst>
      <p:ext uri="{BB962C8B-B14F-4D97-AF65-F5344CB8AC3E}">
        <p14:creationId xmlns:p14="http://schemas.microsoft.com/office/powerpoint/2010/main" val="279619509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66</a:t>
            </a:fld>
            <a:endParaRPr lang="en-GB"/>
          </a:p>
        </p:txBody>
      </p:sp>
    </p:spTree>
    <p:extLst>
      <p:ext uri="{BB962C8B-B14F-4D97-AF65-F5344CB8AC3E}">
        <p14:creationId xmlns:p14="http://schemas.microsoft.com/office/powerpoint/2010/main" val="85570874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16A14E0-3F28-4503-B580-7095FA6B506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183278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16A14E0-3F28-4503-B580-7095FA6B506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454877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16A14E0-3F28-4503-B580-7095FA6B506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911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7</a:t>
            </a:fld>
            <a:endParaRPr lang="en-GB"/>
          </a:p>
        </p:txBody>
      </p:sp>
    </p:spTree>
    <p:extLst>
      <p:ext uri="{BB962C8B-B14F-4D97-AF65-F5344CB8AC3E}">
        <p14:creationId xmlns:p14="http://schemas.microsoft.com/office/powerpoint/2010/main" val="51378030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16A14E0-3F28-4503-B580-7095FA6B506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37826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16A14E0-3F28-4503-B580-7095FA6B506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245644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16A14E0-3F28-4503-B580-7095FA6B506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5645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8</a:t>
            </a:fld>
            <a:endParaRPr lang="en-GB"/>
          </a:p>
        </p:txBody>
      </p:sp>
    </p:spTree>
    <p:extLst>
      <p:ext uri="{BB962C8B-B14F-4D97-AF65-F5344CB8AC3E}">
        <p14:creationId xmlns:p14="http://schemas.microsoft.com/office/powerpoint/2010/main" val="1347919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u="none" dirty="0"/>
          </a:p>
        </p:txBody>
      </p:sp>
      <p:sp>
        <p:nvSpPr>
          <p:cNvPr id="4" name="Slide Number Placeholder 3"/>
          <p:cNvSpPr>
            <a:spLocks noGrp="1"/>
          </p:cNvSpPr>
          <p:nvPr>
            <p:ph type="sldNum" sz="quarter" idx="10"/>
          </p:nvPr>
        </p:nvSpPr>
        <p:spPr/>
        <p:txBody>
          <a:bodyPr/>
          <a:lstStyle/>
          <a:p>
            <a:fld id="{B16A14E0-3F28-4503-B580-7095FA6B5068}" type="slidenum">
              <a:rPr lang="en-GB" smtClean="0"/>
              <a:t>9</a:t>
            </a:fld>
            <a:endParaRPr lang="en-GB"/>
          </a:p>
        </p:txBody>
      </p:sp>
    </p:spTree>
    <p:extLst>
      <p:ext uri="{BB962C8B-B14F-4D97-AF65-F5344CB8AC3E}">
        <p14:creationId xmlns:p14="http://schemas.microsoft.com/office/powerpoint/2010/main" val="1582320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3390480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75130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112661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880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2089233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2173817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1031641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3427024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514523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1381061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3049854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566EAAFF-03F8-214F-B975-46E44E3A7354}" type="datetimeFigureOut">
              <a:rPr lang="en-US" smtClean="0"/>
              <a:t>3/22/2021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5F1CEC-1505-2B49-A88B-230091FD7F50}" type="slidenum">
              <a:rPr lang="en-US" smtClean="0"/>
              <a:t>‹#›</a:t>
            </a:fld>
            <a:endParaRPr lang="en-US" dirty="0"/>
          </a:p>
        </p:txBody>
      </p:sp>
    </p:spTree>
    <p:extLst>
      <p:ext uri="{BB962C8B-B14F-4D97-AF65-F5344CB8AC3E}">
        <p14:creationId xmlns:p14="http://schemas.microsoft.com/office/powerpoint/2010/main" val="3190687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6EAAFF-03F8-214F-B975-46E44E3A7354}" type="datetimeFigureOut">
              <a:rPr lang="en-US" smtClean="0"/>
              <a:t>3/22/2021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5F1CEC-1505-2B49-A88B-230091FD7F50}" type="slidenum">
              <a:rPr lang="en-US" smtClean="0"/>
              <a:t>‹#›</a:t>
            </a:fld>
            <a:endParaRPr lang="en-US" dirty="0"/>
          </a:p>
        </p:txBody>
      </p:sp>
    </p:spTree>
    <p:extLst>
      <p:ext uri="{BB962C8B-B14F-4D97-AF65-F5344CB8AC3E}">
        <p14:creationId xmlns:p14="http://schemas.microsoft.com/office/powerpoint/2010/main" val="11602430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emf"/><Relationship Id="rId7" Type="http://schemas.openxmlformats.org/officeDocument/2006/relationships/diagramColors" Target="../diagrams/colors1.xml"/><Relationship Id="rId2" Type="http://schemas.openxmlformats.org/officeDocument/2006/relationships/notesSlide" Target="../notesSlides/notesSlide72.xml"/><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873101" y="4164556"/>
            <a:ext cx="7864499"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000" b="1" i="0" u="none" strike="noStrike" kern="0" cap="none" spc="0" normalizeH="0" baseline="0" noProof="0" dirty="0">
                <a:ln>
                  <a:noFill/>
                </a:ln>
                <a:solidFill>
                  <a:srgbClr val="FFFFFF"/>
                </a:solidFill>
                <a:effectLst/>
                <a:uLnTx/>
                <a:uFillTx/>
                <a:latin typeface="Arial" pitchFamily="34" charset="0"/>
                <a:ea typeface="+mn-ea"/>
                <a:cs typeface="+mn-cs"/>
              </a:rPr>
              <a:t>Understanding Standards — Advanced Higher English</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000" b="1" i="0" u="none" strike="noStrike" kern="0" cap="none" spc="0" normalizeH="0" baseline="0" noProof="0" dirty="0">
              <a:ln>
                <a:noFill/>
              </a:ln>
              <a:solidFill>
                <a:srgbClr val="FFFFFF"/>
              </a:solidFill>
              <a:effectLst/>
              <a:uLnTx/>
              <a:uFillTx/>
              <a:latin typeface="Arial"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3000" b="1" kern="0" dirty="0">
                <a:solidFill>
                  <a:srgbClr val="FFFFFF"/>
                </a:solidFill>
                <a:latin typeface="Arial" pitchFamily="34" charset="0"/>
              </a:rPr>
              <a:t>Project-dissertation</a:t>
            </a:r>
          </a:p>
        </p:txBody>
      </p:sp>
    </p:spTree>
    <p:extLst>
      <p:ext uri="{BB962C8B-B14F-4D97-AF65-F5344CB8AC3E}">
        <p14:creationId xmlns:p14="http://schemas.microsoft.com/office/powerpoint/2010/main" val="109051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793098"/>
            <a:ext cx="8280000" cy="5654881"/>
          </a:xfrm>
          <a:prstGeom prst="rect">
            <a:avLst/>
          </a:prstGeom>
          <a:noFill/>
        </p:spPr>
        <p:txBody>
          <a:bodyPr wrap="square" rtlCol="0">
            <a:spAutoFit/>
          </a:bodyPr>
          <a:lstStyle/>
          <a:p>
            <a:pPr marL="342900" indent="-342900" defTabSz="914400">
              <a:spcBef>
                <a:spcPct val="0"/>
              </a:spcBef>
              <a:spcAft>
                <a:spcPts val="10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Charles and Sebastian’s ‘friendship fragments and each character is left isolated and pained’, (p.3)</a:t>
            </a:r>
          </a:p>
          <a:p>
            <a:pPr marL="342900" indent="-342900" defTabSz="914400">
              <a:spcBef>
                <a:spcPct val="0"/>
              </a:spcBef>
              <a:spcAft>
                <a:spcPts val="10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Charles ‘spends “ten dry years” alone and listless’ and that Sebastian flees ‘abroad from his mother and the feeling of persecution from his religion’ only to struggle ‘for the rest of his days as a lowly under-porter, after begging himself entry into a monastery in Tunis’ (p.3)</a:t>
            </a:r>
          </a:p>
          <a:p>
            <a:pPr marL="342900" indent="-342900" defTabSz="914400">
              <a:spcBef>
                <a:spcPct val="20000"/>
              </a:spcBef>
              <a:spcAft>
                <a:spcPts val="8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Julia ‘finds herself in similar circumstance’ to Charles in that she has an unsatisfying and ‘unpassionate marriage’  (p.3)</a:t>
            </a:r>
          </a:p>
          <a:p>
            <a:pPr marL="342900" indent="-342900" defTabSz="914400">
              <a:spcBef>
                <a:spcPct val="20000"/>
              </a:spcBef>
              <a:spcAft>
                <a:spcPts val="800"/>
              </a:spcAft>
              <a:buFont typeface="Wingdings" pitchFamily="2" charset="2"/>
              <a:buChar char="w"/>
              <a:defRPr/>
            </a:pPr>
            <a:endParaRPr lang="en-GB" altLang="en-US"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0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1003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789889"/>
            <a:ext cx="8280000" cy="4320000"/>
          </a:xfrm>
          <a:prstGeom prst="rect">
            <a:avLst/>
          </a:prstGeom>
          <a:noFill/>
        </p:spPr>
        <p:txBody>
          <a:bodyPr wrap="square" rtlCol="0">
            <a:spAutoFit/>
          </a:bodyPr>
          <a:lstStyle/>
          <a:p>
            <a:pPr marL="342900" indent="-342900" defTabSz="914400">
              <a:spcBef>
                <a:spcPct val="20000"/>
              </a:spcBef>
              <a:spcAft>
                <a:spcPts val="8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Charles and Julia ‘are drawn together and share a great understanding of one another’ and ‘a conquering love is formed between them’. (p.4)</a:t>
            </a:r>
          </a:p>
          <a:p>
            <a:pPr marL="342900" indent="-342900" defTabSz="914400">
              <a:spcBef>
                <a:spcPct val="20000"/>
              </a:spcBef>
              <a:spcAft>
                <a:spcPts val="8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‘Charles and Julia have the most fulfilling relationship in Brideshead’ but that ‘Julia struggles with emptiness in her human love – a consequence of her entanglement with Catholicism.’ (p.5)</a:t>
            </a:r>
          </a:p>
          <a:p>
            <a:pPr marL="342900" indent="-342900" defTabSz="914400">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Charles and Julia had had ‘[a] love – strong and frank – undone by religion’ and would ‘live isolated and loveless days, distant from happiness with another human.’ (p.6)</a:t>
            </a:r>
          </a:p>
          <a:p>
            <a:pPr marL="342900" indent="-342900" defTabSz="914400">
              <a:spcBef>
                <a:spcPct val="20000"/>
              </a:spcBef>
              <a:spcAft>
                <a:spcPts val="800"/>
              </a:spcAft>
              <a:buFont typeface="Wingdings" pitchFamily="2" charset="2"/>
              <a:buChar char="w"/>
              <a:defRPr/>
            </a:pPr>
            <a:endParaRPr lang="en-GB" altLang="en-US"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0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86210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analysis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2115451"/>
          </a:xfrm>
          <a:prstGeom prst="rect">
            <a:avLst/>
          </a:prstGeom>
          <a:noFill/>
        </p:spPr>
        <p:txBody>
          <a:bodyPr wrap="square" rtlCol="0">
            <a:spAutoFit/>
          </a:bodyPr>
          <a:lstStyle/>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relevant analysis of a range of literary techniques which strengthens the line of the candidate’s argument</a:t>
            </a: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6004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analysis (continued)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6258123"/>
          </a:xfrm>
          <a:prstGeom prst="rect">
            <a:avLst/>
          </a:prstGeom>
          <a:noFill/>
        </p:spPr>
        <p:txBody>
          <a:bodyPr wrap="square" lIns="91440" tIns="45720" rIns="91440" bIns="45720" rtlCol="0" anchor="t">
            <a:spAutoFit/>
          </a:bodyPr>
          <a:lstStyle/>
          <a:p>
            <a:pPr marL="342900" indent="-342900" defTabSz="914400">
              <a:spcBef>
                <a:spcPct val="20000"/>
              </a:spcBef>
              <a:spcAft>
                <a:spcPts val="8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‘[a] perfect love is offered by God, and the human love and happiness Charles, Julia and Sebastian find in each other is overshadowed and forfeited as a result’ (p.1)</a:t>
            </a:r>
          </a:p>
          <a:p>
            <a:pPr marL="342900" indent="-342900" defTabSz="914400">
              <a:spcBef>
                <a:spcPct val="20000"/>
              </a:spcBef>
              <a:spcAft>
                <a:spcPts val="8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Sebastian ‘is free, liberated from the shackles of religion and the pressures of Lady </a:t>
            </a:r>
            <a:r>
              <a:rPr lang="en-GB" altLang="en-US" sz="2200" dirty="0" err="1">
                <a:solidFill>
                  <a:schemeClr val="bg1"/>
                </a:solidFill>
                <a:latin typeface="Arial" panose="020B0604020202020204" pitchFamily="34" charset="0"/>
                <a:cs typeface="Arial" panose="020B0604020202020204" pitchFamily="34" charset="0"/>
              </a:rPr>
              <a:t>Marchmain</a:t>
            </a:r>
            <a:r>
              <a:rPr lang="en-GB" altLang="en-US" sz="2200" dirty="0">
                <a:solidFill>
                  <a:schemeClr val="bg1"/>
                </a:solidFill>
                <a:latin typeface="Arial" panose="020B0604020202020204" pitchFamily="34" charset="0"/>
                <a:cs typeface="Arial" panose="020B0604020202020204" pitchFamily="34" charset="0"/>
              </a:rPr>
              <a:t>’  [his love of Charles] ‘lacks direction [and] lacks a future beyond a “romantic friendship”’. (p.1)</a:t>
            </a:r>
          </a:p>
          <a:p>
            <a:pPr marL="342900" indent="-342900" defTabSz="914400">
              <a:buFont typeface="Wingdings" pitchFamily="2" charset="2"/>
              <a:buChar char="w"/>
              <a:defRPr/>
            </a:pPr>
            <a:r>
              <a:rPr lang="en-GB" altLang="en-US" sz="2200" dirty="0">
                <a:solidFill>
                  <a:schemeClr val="bg1"/>
                </a:solidFill>
                <a:latin typeface="Arial"/>
                <a:cs typeface="Arial"/>
              </a:rPr>
              <a:t>Sebastian’s alcoholism is described as ‘an escapism from the pressure and humiliation targeted at his indulgent lifestyle’ where ‘[m]erriment and autonomy are replaced by morose and listless confinement [and] it is now the only route </a:t>
            </a:r>
            <a:br>
              <a:rPr lang="en-GB" altLang="en-US" sz="2200" dirty="0">
                <a:latin typeface="Arial" panose="020B0604020202020204" pitchFamily="34" charset="0"/>
                <a:cs typeface="Arial" panose="020B0604020202020204" pitchFamily="34" charset="0"/>
              </a:rPr>
            </a:br>
            <a:r>
              <a:rPr lang="en-GB" altLang="en-US" sz="2200" dirty="0">
                <a:solidFill>
                  <a:schemeClr val="bg1"/>
                </a:solidFill>
                <a:latin typeface="Arial"/>
                <a:cs typeface="Arial"/>
              </a:rPr>
              <a:t>to happiness for him.’ (p.2)</a:t>
            </a: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4328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analysis (continued)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spcBef>
                <a:spcPct val="20000"/>
              </a:spcBef>
              <a:spcAft>
                <a:spcPts val="8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Sebastian becomes ‘a lonely, loveless and empty shadow of his former self’ where his only ‘solace and comfort are found in his dedication to the church, its community and its vows’ (p.3)</a:t>
            </a:r>
          </a:p>
          <a:p>
            <a:pPr marL="342900" indent="-342900" defTabSz="914400">
              <a:spcBef>
                <a:spcPct val="20000"/>
              </a:spcBef>
              <a:spcAft>
                <a:spcPts val="8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Julia’s problematic marriage leaves her ‘unfulfilled and unhappy, longing for a greater love – a love that Charles later tries to offer her but a love she comes to believe […] to be attainable only with God.’ (pages 3-4)</a:t>
            </a:r>
          </a:p>
          <a:p>
            <a:pPr marL="342900" indent="-342900" defTabSz="914400">
              <a:spcBef>
                <a:spcPct val="20000"/>
              </a:spcBef>
              <a:spcAft>
                <a:spcPts val="8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‘“thwarted passion”’ is analysed as highlighting ‘the underdeveloped and restricted nature of their love’ which ‘may be caring and heartfelt but it fails to flourish under the shadow of religion.’ (p.5)</a:t>
            </a:r>
          </a:p>
          <a:p>
            <a:pPr marL="342900" indent="-342900" defTabSz="914400">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‘[h]</a:t>
            </a:r>
            <a:r>
              <a:rPr lang="en-GB" altLang="en-US" sz="2200" dirty="0" err="1">
                <a:solidFill>
                  <a:schemeClr val="bg1"/>
                </a:solidFill>
                <a:latin typeface="Arial" panose="020B0604020202020204" pitchFamily="34" charset="0"/>
                <a:cs typeface="Arial" panose="020B0604020202020204" pitchFamily="34" charset="0"/>
              </a:rPr>
              <a:t>uman</a:t>
            </a:r>
            <a:r>
              <a:rPr lang="en-GB" altLang="en-US" sz="2200" dirty="0">
                <a:solidFill>
                  <a:schemeClr val="bg1"/>
                </a:solidFill>
                <a:latin typeface="Arial" panose="020B0604020202020204" pitchFamily="34" charset="0"/>
                <a:cs typeface="Arial" panose="020B0604020202020204" pitchFamily="34" charset="0"/>
              </a:rPr>
              <a:t> love is replaced with suffering for a </a:t>
            </a:r>
            <a:br>
              <a:rPr lang="en-GB" altLang="en-US" sz="2200" dirty="0">
                <a:solidFill>
                  <a:schemeClr val="bg1"/>
                </a:solidFill>
                <a:latin typeface="Arial" panose="020B0604020202020204" pitchFamily="34" charset="0"/>
                <a:cs typeface="Arial" panose="020B0604020202020204" pitchFamily="34" charset="0"/>
              </a:rPr>
            </a:br>
            <a:r>
              <a:rPr lang="en-GB" altLang="en-US" sz="2200" dirty="0">
                <a:solidFill>
                  <a:schemeClr val="bg1"/>
                </a:solidFill>
                <a:latin typeface="Arial" panose="020B0604020202020204" pitchFamily="34" charset="0"/>
                <a:cs typeface="Arial" panose="020B0604020202020204" pitchFamily="34" charset="0"/>
              </a:rPr>
              <a:t>perfect love of God’. (p.6)</a:t>
            </a:r>
          </a:p>
          <a:p>
            <a:pPr marL="342900" indent="-342900" defTabSz="914400">
              <a:spcBef>
                <a:spcPct val="20000"/>
              </a:spcBef>
              <a:spcAft>
                <a:spcPts val="800"/>
              </a:spcAft>
              <a:buFont typeface="Wingdings" pitchFamily="2" charset="2"/>
              <a:buChar char="w"/>
              <a:defRPr/>
            </a:pPr>
            <a:endParaRPr lang="en-GB" altLang="en-US"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1410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evaluation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clearly identifiable evaluative stance with respect to the text and the task</a:t>
            </a:r>
          </a:p>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securely based on a wide variety of evidence presented within the dissertation</a:t>
            </a:r>
          </a:p>
          <a:p>
            <a:pPr marL="342900" indent="-342900" defTabSz="914400">
              <a:spcBef>
                <a:spcPct val="20000"/>
              </a:spcBef>
              <a:spcAft>
                <a:spcPts val="800"/>
              </a:spcAft>
              <a:buFont typeface="Wingdings" pitchFamily="2" charset="2"/>
              <a:buChar char="w"/>
              <a:defRPr/>
            </a:pPr>
            <a:endParaRPr lang="en-GB" altLang="en-US"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7247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evaluation (continued)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6386364"/>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‘Love is lost and replaced by a lonely yearning for God’ and that ‘Religious guilt taints the freedom, tenderness and happiness shared by Charles with Sebastian and his sister’ (p.1)</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‘one of unrequited, parasitic dependence’ whilst Sebastian ‘cannot pursue romantic love – it is condemned by both his social and religious environments – and ultimately has to instead strive for a love with God.’ (p.2)</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Sebastian ‘has sacrificed the great love and enjoyment he had with Charles, for a secluded life of suffering to be with God’ (p.3)</a:t>
            </a:r>
          </a:p>
          <a:p>
            <a:pPr marL="342900" indent="-342900" defTabSz="914400">
              <a:spcBef>
                <a:spcPct val="20000"/>
              </a:spcBef>
              <a:spcAft>
                <a:spcPts val="800"/>
              </a:spcAft>
              <a:buFont typeface="Wingdings" pitchFamily="2" charset="2"/>
              <a:buChar char="w"/>
              <a:defRPr/>
            </a:pPr>
            <a:endParaRPr lang="en-GB" altLang="en-US"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4311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evaluation (continued)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6896760"/>
          </a:xfrm>
          <a:prstGeom prst="rect">
            <a:avLst/>
          </a:prstGeom>
          <a:noFill/>
        </p:spPr>
        <p:txBody>
          <a:bodyPr wrap="square" rtlCol="0">
            <a:spAutoFit/>
          </a:bodyPr>
          <a:lstStyle/>
          <a:p>
            <a:pPr marL="342900" indent="-342900" defTabSz="914400">
              <a:spcBef>
                <a:spcPct val="20000"/>
              </a:spcBef>
              <a:spcAft>
                <a:spcPts val="8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‘Despite her beautiful love with Charles – the peace, pleasure and unity she enjoys – Julia talks of the burden of her Catholicism, even in the formative stages with Charles’ (p.4)</a:t>
            </a:r>
          </a:p>
          <a:p>
            <a:pPr marL="342900" indent="-342900">
              <a:spcAft>
                <a:spcPts val="10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‘Julia has neglected religion all her life, as best as she could, but it adversely dominates and commands, at a time when she has found happiness.’ (p.5)</a:t>
            </a:r>
          </a:p>
          <a:p>
            <a:pPr marL="342900" indent="-342900">
              <a:lnSpc>
                <a:spcPct val="115000"/>
              </a:lnSpc>
              <a:spcAft>
                <a:spcPts val="10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‘the two prominent loves in the book are eclipsed by religion’ and that ‘Waugh punishes [the] secular characters whilst their backs are turned to God: Charles loses love and livelihood, and suffers a decade of dull years’ (p.6)</a:t>
            </a:r>
          </a:p>
          <a:p>
            <a:pPr marL="342900" indent="-342900">
              <a:lnSpc>
                <a:spcPct val="115000"/>
              </a:lnSpc>
              <a:spcAft>
                <a:spcPts val="1000"/>
              </a:spcAft>
              <a:buFont typeface="Wingdings" panose="05000000000000000000"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13782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evaluation (continued)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5616409"/>
          </a:xfrm>
          <a:prstGeom prst="rect">
            <a:avLst/>
          </a:prstGeom>
          <a:noFill/>
        </p:spPr>
        <p:txBody>
          <a:bodyPr wrap="square" rtlCol="0">
            <a:spAutoFit/>
          </a:bodyPr>
          <a:lstStyle/>
          <a:p>
            <a:pPr marL="342900" indent="-342900">
              <a:lnSpc>
                <a:spcPct val="115000"/>
              </a:lnSpc>
              <a:spcAft>
                <a:spcPts val="6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‘These characters may have lost happiness, love, and satisfaction at the hands of religion, but they gain comfort and solace from this same source, in their darkest hours’ (p.6)</a:t>
            </a:r>
          </a:p>
          <a:p>
            <a:pPr marL="342900" indent="-342900">
              <a:spcAft>
                <a:spcPts val="6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We ‘have sympathy for Waugh’s characters […] they all give up human love in search of salvation with God and, while they find comfort, they face a lonely and loveless struggle.’ (pages 6-7)</a:t>
            </a: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4251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expression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3812326"/>
          </a:xfrm>
          <a:prstGeom prst="rect">
            <a:avLst/>
          </a:prstGeom>
          <a:noFill/>
        </p:spPr>
        <p:txBody>
          <a:bodyPr wrap="square" rtlCol="0">
            <a:spAutoFit/>
          </a:bodyPr>
          <a:lstStyle/>
          <a:p>
            <a:pPr marL="342900" indent="-342900" defTabSz="914400">
              <a:lnSpc>
                <a:spcPct val="115000"/>
              </a:lnSpc>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skilful use of structure, style and language, including appropriate critical/analytical terminology</a:t>
            </a:r>
          </a:p>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with a sustained focus on the task</a:t>
            </a:r>
          </a:p>
          <a:p>
            <a:pPr marL="342900" indent="-342900" defTabSz="914400">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9628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000" b="1" i="0" u="none" strike="noStrike" kern="0" cap="none" spc="0" normalizeH="0" baseline="0" noProof="0" dirty="0">
                <a:ln>
                  <a:noFill/>
                </a:ln>
                <a:solidFill>
                  <a:schemeClr val="bg1"/>
                </a:solidFill>
                <a:effectLst/>
                <a:uLnTx/>
                <a:uFillTx/>
                <a:latin typeface="Arial" pitchFamily="34" charset="0"/>
              </a:rPr>
              <a:t>Aims of the webinar</a:t>
            </a: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To support teachers and lecturers in their understanding of national standards by:</a:t>
            </a:r>
          </a:p>
          <a:p>
            <a:endParaRPr lang="en-GB"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buFont typeface="Wingdings" pitchFamily="2" charset="2"/>
              <a:buChar char="w"/>
              <a:defRPr/>
            </a:pPr>
            <a:r>
              <a:rPr lang="en-GB" sz="2400" kern="0" dirty="0">
                <a:solidFill>
                  <a:schemeClr val="bg1"/>
                </a:solidFill>
                <a:latin typeface="Arial"/>
              </a:rPr>
              <a:t>providing an overview of general marking principles and detailed marking instructions</a:t>
            </a:r>
          </a:p>
          <a:p>
            <a:pPr marL="342900" indent="-342900" defTabSz="914400">
              <a:spcBef>
                <a:spcPct val="20000"/>
              </a:spcBef>
              <a:buFont typeface="Wingdings" pitchFamily="2" charset="2"/>
              <a:buChar char="w"/>
              <a:defRPr/>
            </a:pPr>
            <a:r>
              <a:rPr lang="en-GB" sz="2400" kern="0" dirty="0">
                <a:solidFill>
                  <a:schemeClr val="bg1"/>
                </a:solidFill>
                <a:latin typeface="Arial"/>
              </a:rPr>
              <a:t>reviewing candidate evidence</a:t>
            </a:r>
          </a:p>
          <a:p>
            <a:pPr marL="342900" indent="-342900" defTabSz="914400">
              <a:spcBef>
                <a:spcPct val="20000"/>
              </a:spcBef>
              <a:buFont typeface="Wingdings" pitchFamily="2" charset="2"/>
              <a:buChar char="w"/>
              <a:defRPr/>
            </a:pPr>
            <a:r>
              <a:rPr lang="en-GB" sz="2400" kern="0" dirty="0">
                <a:solidFill>
                  <a:schemeClr val="bg1"/>
                </a:solidFill>
                <a:latin typeface="Arial"/>
              </a:rPr>
              <a:t>explaining how the marking instructions are applied to the evidence </a:t>
            </a:r>
          </a:p>
          <a:p>
            <a:pPr marL="342900" indent="-342900" defTabSz="914400">
              <a:spcBef>
                <a:spcPct val="20000"/>
              </a:spcBef>
              <a:buFont typeface="Wingdings" pitchFamily="2" charset="2"/>
              <a:buChar char="w"/>
              <a:defRPr/>
            </a:pPr>
            <a:r>
              <a:rPr lang="en-GB" sz="2400" kern="0" dirty="0">
                <a:solidFill>
                  <a:schemeClr val="bg1"/>
                </a:solidFill>
                <a:latin typeface="Arial"/>
              </a:rPr>
              <a:t>answering frequently asked questions about the marking of the dissertation</a:t>
            </a:r>
          </a:p>
        </p:txBody>
      </p:sp>
    </p:spTree>
    <p:extLst>
      <p:ext uri="{BB962C8B-B14F-4D97-AF65-F5344CB8AC3E}">
        <p14:creationId xmlns:p14="http://schemas.microsoft.com/office/powerpoint/2010/main" val="1939475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mark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725396"/>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holistic assessment</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band range: 26-23</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fully meets descriptor</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mark awarded: 26</a:t>
            </a: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3977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defTabSz="914400" eaLnBrk="1" hangingPunct="1">
              <a:tabLst>
                <a:tab pos="6724650" algn="l"/>
              </a:tabLst>
              <a:defRPr/>
            </a:pPr>
            <a:r>
              <a:rPr lang="en-GB" sz="3000" b="1" kern="0" dirty="0">
                <a:solidFill>
                  <a:schemeClr val="bg1"/>
                </a:solidFill>
                <a:latin typeface="Arial" pitchFamily="34" charset="0"/>
              </a:rPr>
              <a:t>Candidate 2 – </a:t>
            </a:r>
            <a:r>
              <a:rPr lang="en-GB" sz="3000" kern="0" dirty="0">
                <a:solidFill>
                  <a:schemeClr val="bg1"/>
                </a:solidFill>
              </a:rPr>
              <a:t>Orwell and Atwood</a:t>
            </a:r>
            <a:endParaRPr lang="en-US" sz="3000" kern="0" dirty="0">
              <a:solidFill>
                <a:schemeClr val="bg1"/>
              </a:solidFill>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defTabSz="914400" eaLnBrk="1" hangingPunct="1">
              <a:defRPr/>
            </a:pPr>
            <a:r>
              <a:rPr lang="en-GB" sz="2400" b="1" dirty="0">
                <a:solidFill>
                  <a:schemeClr val="bg1"/>
                </a:solidFill>
                <a:latin typeface="Arial" panose="020B0604020202020204" pitchFamily="34" charset="0"/>
                <a:ea typeface="Calibri" panose="020F0502020204030204" pitchFamily="34" charset="0"/>
                <a:cs typeface="Arial" panose="020B0604020202020204" pitchFamily="34" charset="0"/>
              </a:rPr>
              <a:t>Topic and Task: </a:t>
            </a:r>
          </a:p>
          <a:p>
            <a:pPr defTabSz="914400" eaLnBrk="1" hangingPunct="1">
              <a:defRPr/>
            </a:pPr>
            <a:endParaRPr lang="en-GB" sz="2400" b="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defTabSz="914400" eaLnBrk="1" hangingPunct="1">
              <a:defRPr/>
            </a:pPr>
            <a:r>
              <a:rPr lang="en-GB" sz="2400" i="1" dirty="0">
                <a:solidFill>
                  <a:schemeClr val="bg1"/>
                </a:solidFill>
                <a:latin typeface="Arial" panose="020B0604020202020204" pitchFamily="34" charset="0"/>
                <a:ea typeface="Calibri" panose="020F0502020204030204" pitchFamily="34" charset="0"/>
                <a:cs typeface="Arial" panose="020B0604020202020204" pitchFamily="34" charset="0"/>
              </a:rPr>
              <a:t>Comparative analysis of psychological impacts resulting from life under totalitarian rule in ‘Nineteen Eighty-Four’ and ‘The Handmaid’s Tale’.</a:t>
            </a:r>
            <a:endParaRPr lang="en-GB" sz="2400" i="1" kern="0" dirty="0">
              <a:solidFill>
                <a:schemeClr val="bg1"/>
              </a:solidFill>
              <a:latin typeface="Arial" panose="020B0604020202020204" pitchFamily="34" charset="0"/>
              <a:cs typeface="Arial" panose="020B0604020202020204" pitchFamily="34" charset="0"/>
            </a:endParaRPr>
          </a:p>
          <a:p>
            <a:pPr defTabSz="914400" eaLnBrk="1" hangingPunct="1">
              <a:spcBef>
                <a:spcPct val="20000"/>
              </a:spcBef>
              <a:defRPr/>
            </a:pPr>
            <a:endParaRPr lang="en-GB" sz="2400" kern="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2329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knowledge and understanding</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broad knowledge and understanding of the texts as a whole</a:t>
            </a: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60220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1999" y="1534043"/>
            <a:ext cx="8486713" cy="5154232"/>
          </a:xfrm>
          <a:prstGeom prst="rect">
            <a:avLst/>
          </a:prstGeom>
          <a:noFill/>
        </p:spPr>
        <p:txBody>
          <a:bodyPr wrap="square" rtlCol="0">
            <a:spAutoFit/>
          </a:bodyPr>
          <a:lstStyle/>
          <a:p>
            <a:pPr marL="342900" indent="-342900">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the discussion of Winston and the society of Nineteen Eighty-Four (p.1)</a:t>
            </a:r>
          </a:p>
          <a:p>
            <a:pPr marL="342900" indent="-342900">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the contrasting system of power and hierarchies in The Handmaid’s Tale (p.2)</a:t>
            </a:r>
          </a:p>
          <a:p>
            <a:pPr marL="342900" indent="-342900">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societal control exerted over Winston and Offred (p.2)</a:t>
            </a:r>
          </a:p>
          <a:p>
            <a:pPr marL="342900" indent="-342900">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narrative technique (p.3)</a:t>
            </a:r>
          </a:p>
          <a:p>
            <a:pPr marL="342900" indent="-342900">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portrayal of Winston as one disconnected from his emotions (p.3)</a:t>
            </a:r>
          </a:p>
          <a:p>
            <a:pPr marL="342900" indent="-342900">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depiction of characters at “the limits of mental endurance” (p.4)</a:t>
            </a:r>
          </a:p>
          <a:p>
            <a:pPr marL="342900" indent="-342900">
              <a:lnSpc>
                <a:spcPct val="115000"/>
              </a:lnSpc>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sex as a theme (pages 5-6)</a:t>
            </a:r>
          </a:p>
          <a:p>
            <a:pPr marL="342900" indent="-342900">
              <a:lnSpc>
                <a:spcPct val="115000"/>
              </a:lnSpc>
              <a:spcAft>
                <a:spcPts val="10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the use of colour as a symbol in Nineteen Eighty-Four (pp.6-7)</a:t>
            </a: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763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1999" y="1457843"/>
            <a:ext cx="8486713" cy="4278094"/>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200" dirty="0">
                <a:solidFill>
                  <a:schemeClr val="bg1"/>
                </a:solidFill>
                <a:latin typeface="Arial" panose="020B0604020202020204" pitchFamily="34" charset="0"/>
                <a:cs typeface="Arial" panose="020B0604020202020204" pitchFamily="34" charset="0"/>
              </a:rPr>
              <a:t>a relevant approach to the task which demonstrates a broad consideration of the implications of the task</a:t>
            </a:r>
          </a:p>
          <a:p>
            <a:pPr marL="342900" indent="-342900">
              <a:spcAft>
                <a:spcPts val="600"/>
              </a:spcAft>
              <a:buFont typeface="Arial" panose="020B0604020202020204" pitchFamily="34" charset="0"/>
              <a:buChar char="•"/>
            </a:pPr>
            <a:r>
              <a:rPr lang="en-GB" sz="2200" dirty="0">
                <a:solidFill>
                  <a:schemeClr val="bg1"/>
                </a:solidFill>
                <a:latin typeface="Arial" panose="020B0604020202020204" pitchFamily="34" charset="0"/>
                <a:cs typeface="Arial" panose="020B0604020202020204" pitchFamily="34" charset="0"/>
              </a:rPr>
              <a:t>focus on the effect on the characters</a:t>
            </a:r>
          </a:p>
          <a:p>
            <a:pPr marL="342900" indent="-342900">
              <a:spcAft>
                <a:spcPts val="600"/>
              </a:spcAft>
              <a:buFont typeface="Arial" panose="020B0604020202020204" pitchFamily="34" charset="0"/>
              <a:buChar char="•"/>
            </a:pPr>
            <a:r>
              <a:rPr lang="en-GB" sz="2200" dirty="0">
                <a:solidFill>
                  <a:schemeClr val="bg1"/>
                </a:solidFill>
                <a:latin typeface="Arial" panose="020B0604020202020204" pitchFamily="34" charset="0"/>
                <a:cs typeface="Arial" panose="020B0604020202020204" pitchFamily="34" charset="0"/>
              </a:rPr>
              <a:t>“spiral from rebellion into compliance” (p.2)</a:t>
            </a:r>
          </a:p>
          <a:p>
            <a:pPr marL="342900" indent="-342900">
              <a:spcAft>
                <a:spcPts val="600"/>
              </a:spcAft>
              <a:buFont typeface="Arial" panose="020B0604020202020204" pitchFamily="34" charset="0"/>
              <a:buChar char="•"/>
            </a:pPr>
            <a:r>
              <a:rPr lang="en-GB" sz="2200" dirty="0">
                <a:solidFill>
                  <a:schemeClr val="bg1"/>
                </a:solidFill>
                <a:latin typeface="Arial" panose="020B0604020202020204" pitchFamily="34" charset="0"/>
                <a:cs typeface="Arial" panose="020B0604020202020204" pitchFamily="34" charset="0"/>
              </a:rPr>
              <a:t>“Winston does not have the same value as Offred” (p.2)</a:t>
            </a:r>
          </a:p>
          <a:p>
            <a:pPr marL="342900" indent="-342900">
              <a:spcAft>
                <a:spcPts val="600"/>
              </a:spcAft>
              <a:buFont typeface="Arial" panose="020B0604020202020204" pitchFamily="34" charset="0"/>
              <a:buChar char="•"/>
            </a:pPr>
            <a:r>
              <a:rPr lang="en-GB" sz="2200" dirty="0">
                <a:solidFill>
                  <a:schemeClr val="bg1"/>
                </a:solidFill>
                <a:latin typeface="Arial" panose="020B0604020202020204" pitchFamily="34" charset="0"/>
                <a:cs typeface="Arial" panose="020B0604020202020204" pitchFamily="34" charset="0"/>
              </a:rPr>
              <a:t>impact of physical and mental pain (p.4)</a:t>
            </a:r>
          </a:p>
          <a:p>
            <a:pPr marL="342900" indent="-342900">
              <a:spcAft>
                <a:spcPts val="600"/>
              </a:spcAft>
              <a:buFont typeface="Arial" panose="020B0604020202020204" pitchFamily="34" charset="0"/>
              <a:buChar char="•"/>
            </a:pPr>
            <a:r>
              <a:rPr lang="en-GB" sz="2200" dirty="0">
                <a:solidFill>
                  <a:schemeClr val="bg1"/>
                </a:solidFill>
                <a:latin typeface="Arial" panose="020B0604020202020204" pitchFamily="34" charset="0"/>
                <a:cs typeface="Arial" panose="020B0604020202020204" pitchFamily="34" charset="0"/>
              </a:rPr>
              <a:t>comparing and contrasting the effect of sexual relationships (pp.5-6)</a:t>
            </a:r>
          </a:p>
          <a:p>
            <a:pPr marL="342900" indent="-342900">
              <a:spcAft>
                <a:spcPts val="600"/>
              </a:spcAft>
              <a:buFont typeface="Arial" panose="020B0604020202020204" pitchFamily="34" charset="0"/>
              <a:buChar char="•"/>
            </a:pPr>
            <a:r>
              <a:rPr lang="en-GB" sz="2200" dirty="0">
                <a:solidFill>
                  <a:schemeClr val="bg1"/>
                </a:solidFill>
                <a:latin typeface="Arial" panose="020B0604020202020204" pitchFamily="34" charset="0"/>
                <a:cs typeface="Arial" panose="020B0604020202020204" pitchFamily="34" charset="0"/>
              </a:rPr>
              <a:t>relevant textual evidence to support the demands of the task which demonstrates selection from across the breadth of the texts</a:t>
            </a:r>
          </a:p>
        </p:txBody>
      </p:sp>
    </p:spTree>
    <p:extLst>
      <p:ext uri="{BB962C8B-B14F-4D97-AF65-F5344CB8AC3E}">
        <p14:creationId xmlns:p14="http://schemas.microsoft.com/office/powerpoint/2010/main" val="3248400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analysis</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relevant analysis of a range of techniques used to support the line of argument</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6833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lnSpc>
                <a:spcPct val="115000"/>
              </a:lnSpc>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characterisation</a:t>
            </a:r>
          </a:p>
          <a:p>
            <a:pPr marL="342900" indent="-342900" defTabSz="914400">
              <a:lnSpc>
                <a:spcPct val="115000"/>
              </a:lnSpc>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setting</a:t>
            </a:r>
          </a:p>
          <a:p>
            <a:pPr marL="342900" indent="-342900" defTabSz="914400">
              <a:lnSpc>
                <a:spcPct val="115000"/>
              </a:lnSpc>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narrative technique </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the significance of the sexual act </a:t>
            </a:r>
          </a:p>
          <a:p>
            <a:pPr marL="342900" indent="-342900" defTabSz="914400">
              <a:lnSpc>
                <a:spcPct val="115000"/>
              </a:lnSpc>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colour symbolism</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54581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5203989"/>
          </a:xfrm>
          <a:prstGeom prst="rect">
            <a:avLst/>
          </a:prstGeom>
          <a:noFill/>
        </p:spPr>
        <p:txBody>
          <a:bodyPr wrap="square" rtlCol="0">
            <a:spAutoFit/>
          </a:bodyPr>
          <a:lstStyle/>
          <a:p>
            <a:pPr marL="342900" indent="-342900">
              <a:lnSpc>
                <a:spcPct val="115000"/>
              </a:lnSpc>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the society depicted in each novel (pages 1-2)</a:t>
            </a:r>
          </a:p>
          <a:p>
            <a:pPr marL="342900" indent="-342900">
              <a:lnSpc>
                <a:spcPct val="115000"/>
              </a:lnSpc>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Offred’s “loss of individuality” but “paradoxical level of importance . . . due to her childbearing abilities” (p.2)</a:t>
            </a:r>
          </a:p>
          <a:p>
            <a:pPr marL="342900" indent="-342900">
              <a:lnSpc>
                <a:spcPct val="115000"/>
              </a:lnSpc>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Winston and Offred’s behaviour “living in constant fear and coping with the trauma they experience” (p.2)</a:t>
            </a:r>
          </a:p>
          <a:p>
            <a:pPr marL="342900" indent="-342900">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Atwood’s use of flashback to “establish context” and “suggest instability” (p.3)</a:t>
            </a:r>
          </a:p>
          <a:p>
            <a:pPr marL="342900" indent="-342900">
              <a:lnSpc>
                <a:spcPct val="115000"/>
              </a:lnSpc>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how the “jarring, unnatural jumps . . . within the narrative is the battle between Offred and her suppressed memories” (p.3)</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25296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6317114"/>
          </a:xfrm>
          <a:prstGeom prst="rect">
            <a:avLst/>
          </a:prstGeom>
          <a:noFill/>
        </p:spPr>
        <p:txBody>
          <a:bodyPr wrap="square" rtlCol="0">
            <a:spAutoFit/>
          </a:bodyPr>
          <a:lstStyle/>
          <a:p>
            <a:pPr marL="342900" indent="-342900">
              <a:spcAft>
                <a:spcPts val="600"/>
              </a:spcAft>
              <a:buFont typeface="Wingdings" panose="05000000000000000000" pitchFamily="2" charset="2"/>
              <a:buChar char="w"/>
              <a:defRPr/>
            </a:pPr>
            <a:r>
              <a:rPr lang="en-GB" altLang="en-US" sz="2200" dirty="0">
                <a:solidFill>
                  <a:schemeClr val="bg1"/>
                </a:solidFill>
                <a:latin typeface="Arial" panose="020B0604020202020204" pitchFamily="34" charset="0"/>
                <a:cs typeface="Arial" panose="020B0604020202020204" pitchFamily="34" charset="0"/>
              </a:rPr>
              <a:t>discussion of characterisation through Winston’s disassociation from humanity and Offred’s use of the pronoun, “One” to distance herself from her situation (p.3)</a:t>
            </a:r>
          </a:p>
          <a:p>
            <a:pPr marL="342900" indent="-342900">
              <a:lnSpc>
                <a:spcPct val="115000"/>
              </a:lnSpc>
              <a:spcAft>
                <a:spcPts val="600"/>
              </a:spcAft>
              <a:buFont typeface="Wingdings" panose="05000000000000000000" pitchFamily="2" charset="2"/>
              <a:buChar char="w"/>
              <a:defRPr/>
            </a:pPr>
            <a:r>
              <a:rPr lang="en-GB" altLang="en-US" sz="2200" dirty="0">
                <a:solidFill>
                  <a:schemeClr val="bg1"/>
                </a:solidFill>
                <a:latin typeface="Arial" panose="020B0604020202020204" pitchFamily="34" charset="0"/>
                <a:cs typeface="Arial" panose="020B0604020202020204" pitchFamily="34" charset="0"/>
              </a:rPr>
              <a:t>Winston’s “turning point” where “his feelings control his thoughts” and the simile of water showing Offred’s “physical feelings… overpower(</a:t>
            </a:r>
            <a:r>
              <a:rPr lang="en-GB" altLang="en-US" sz="2200" dirty="0" err="1">
                <a:solidFill>
                  <a:schemeClr val="bg1"/>
                </a:solidFill>
                <a:latin typeface="Arial" panose="020B0604020202020204" pitchFamily="34" charset="0"/>
                <a:cs typeface="Arial" panose="020B0604020202020204" pitchFamily="34" charset="0"/>
              </a:rPr>
              <a:t>ing</a:t>
            </a:r>
            <a:r>
              <a:rPr lang="en-GB" altLang="en-US" sz="2200" dirty="0">
                <a:solidFill>
                  <a:schemeClr val="bg1"/>
                </a:solidFill>
                <a:latin typeface="Arial" panose="020B0604020202020204" pitchFamily="34" charset="0"/>
                <a:cs typeface="Arial" panose="020B0604020202020204" pitchFamily="34" charset="0"/>
              </a:rPr>
              <a:t>) her emotional suppression” (pages 4-5)</a:t>
            </a:r>
          </a:p>
          <a:p>
            <a:pPr marL="342900" indent="-342900">
              <a:lnSpc>
                <a:spcPct val="115000"/>
              </a:lnSpc>
              <a:spcAft>
                <a:spcPts val="6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 “. . . the influence of sex on rebellion differs greatly to ‘The Handmaid’s Tale’, as sex does not replace the concept of rebelling for freedom but fuels it instead.” (p.5)</a:t>
            </a:r>
          </a:p>
          <a:p>
            <a:pPr marL="342900" indent="-342900">
              <a:lnSpc>
                <a:spcPct val="115000"/>
              </a:lnSpc>
              <a:spcBef>
                <a:spcPct val="20000"/>
              </a:spcBef>
              <a:spcAft>
                <a:spcPts val="1000"/>
              </a:spcAft>
              <a:buFont typeface="Wingdings" panose="05000000000000000000"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1035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lIns="91440" tIns="45720" rIns="91440" bIns="45720" anchor="t"/>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a:solidFill>
                  <a:schemeClr val="bg1"/>
                </a:solidFill>
                <a:latin typeface="Arial"/>
                <a:cs typeface="Arial"/>
              </a:rPr>
              <a:t>Candidate 2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625882"/>
          </a:xfrm>
          <a:prstGeom prst="rect">
            <a:avLst/>
          </a:prstGeom>
          <a:noFill/>
        </p:spPr>
        <p:txBody>
          <a:bodyPr wrap="square" rtlCol="0">
            <a:spAutoFit/>
          </a:bodyPr>
          <a:lstStyle/>
          <a:p>
            <a:pPr marL="342900" indent="-342900">
              <a:lnSpc>
                <a:spcPct val="115000"/>
              </a:lnSpc>
              <a:spcAft>
                <a:spcPts val="6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symbolic use of colour in Nineteen Eighty-Four (pages 6-7)</a:t>
            </a:r>
          </a:p>
          <a:p>
            <a:pPr marL="342900" indent="-342900">
              <a:lnSpc>
                <a:spcPct val="115000"/>
              </a:lnSpc>
              <a:spcAft>
                <a:spcPts val="6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the bluebells</a:t>
            </a:r>
          </a:p>
          <a:p>
            <a:pPr marL="342900" indent="-342900">
              <a:lnSpc>
                <a:spcPct val="115000"/>
              </a:lnSpc>
              <a:spcAft>
                <a:spcPts val="6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the Golden Country</a:t>
            </a:r>
          </a:p>
          <a:p>
            <a:pPr marL="342900" indent="-342900">
              <a:lnSpc>
                <a:spcPct val="115000"/>
              </a:lnSpc>
              <a:spcAft>
                <a:spcPts val="6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Julia’s eyes</a:t>
            </a:r>
          </a:p>
          <a:p>
            <a:pPr marL="342900" indent="-342900">
              <a:spcAft>
                <a:spcPts val="600"/>
              </a:spcAft>
              <a:buFont typeface="Wingdings" panose="05000000000000000000" pitchFamily="2" charset="2"/>
              <a:buChar char="w"/>
              <a:defRPr/>
            </a:pPr>
            <a:r>
              <a:rPr lang="en-GB" sz="2200" dirty="0">
                <a:solidFill>
                  <a:schemeClr val="bg1"/>
                </a:solidFill>
                <a:latin typeface="Arial" panose="020B0604020202020204" pitchFamily="34" charset="0"/>
                <a:cs typeface="Arial" panose="020B0604020202020204" pitchFamily="34" charset="0"/>
              </a:rPr>
              <a:t>association of Julia with colour elsewhere</a:t>
            </a:r>
          </a:p>
          <a:p>
            <a:pPr marL="342900" indent="-342900">
              <a:lnSpc>
                <a:spcPct val="115000"/>
              </a:lnSpc>
              <a:spcBef>
                <a:spcPct val="20000"/>
              </a:spcBef>
              <a:spcAft>
                <a:spcPts val="1000"/>
              </a:spcAft>
              <a:buFont typeface="Wingdings" panose="05000000000000000000"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9390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defTabSz="914400">
              <a:defRPr/>
            </a:pPr>
            <a:r>
              <a:rPr lang="en-GB" sz="3000" b="1" kern="0" dirty="0">
                <a:solidFill>
                  <a:schemeClr val="bg1"/>
                </a:solidFill>
                <a:latin typeface="Arial" pitchFamily="34" charset="0"/>
              </a:rPr>
              <a:t>Materials required</a:t>
            </a:r>
            <a:endParaRPr lang="en-US" sz="3000" b="1" kern="0"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1200329"/>
          </a:xfrm>
          <a:prstGeom prst="rect">
            <a:avLst/>
          </a:prstGeom>
          <a:noFill/>
        </p:spPr>
        <p:txBody>
          <a:bodyPr wrap="square" rtlCol="0">
            <a:spAutoFit/>
          </a:bodyPr>
          <a:lstStyle/>
          <a:p>
            <a:pPr marL="342900" indent="-342900" defTabSz="914400" eaLnBrk="1" hangingPunct="1">
              <a:buFont typeface="Wingdings" pitchFamily="2" charset="2"/>
              <a:buChar char="w"/>
              <a:defRPr/>
            </a:pPr>
            <a:r>
              <a:rPr lang="en-GB" sz="2400" kern="0" dirty="0">
                <a:solidFill>
                  <a:schemeClr val="bg1"/>
                </a:solidFill>
                <a:latin typeface="Arial"/>
              </a:rPr>
              <a:t>course assessment task</a:t>
            </a:r>
          </a:p>
          <a:p>
            <a:pPr marL="342900" indent="-342900" defTabSz="914400" eaLnBrk="1" hangingPunct="1">
              <a:buFont typeface="Wingdings" pitchFamily="2" charset="2"/>
              <a:buChar char="w"/>
              <a:defRPr/>
            </a:pPr>
            <a:r>
              <a:rPr lang="en-GB" sz="2400" kern="0" dirty="0">
                <a:solidFill>
                  <a:schemeClr val="bg1"/>
                </a:solidFill>
                <a:latin typeface="Arial"/>
              </a:rPr>
              <a:t>marking instructions</a:t>
            </a:r>
          </a:p>
          <a:p>
            <a:pPr marL="342900" indent="-342900" defTabSz="914400" eaLnBrk="1" hangingPunct="1">
              <a:buFont typeface="Wingdings" pitchFamily="2" charset="2"/>
              <a:buChar char="w"/>
              <a:defRPr/>
            </a:pPr>
            <a:r>
              <a:rPr lang="en-GB" sz="2400" kern="0" dirty="0">
                <a:solidFill>
                  <a:schemeClr val="bg1"/>
                </a:solidFill>
                <a:latin typeface="Arial"/>
              </a:rPr>
              <a:t>the four candidate scripts to be discussed</a:t>
            </a:r>
          </a:p>
        </p:txBody>
      </p:sp>
    </p:spTree>
    <p:extLst>
      <p:ext uri="{BB962C8B-B14F-4D97-AF65-F5344CB8AC3E}">
        <p14:creationId xmlns:p14="http://schemas.microsoft.com/office/powerpoint/2010/main" val="1022299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evaluation</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a relevant evaluative stance based on the evidence presented</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34688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evaluation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6097054"/>
          </a:xfrm>
          <a:prstGeom prst="rect">
            <a:avLst/>
          </a:prstGeom>
          <a:noFill/>
        </p:spPr>
        <p:txBody>
          <a:bodyPr wrap="square" rtlCol="0">
            <a:spAutoFit/>
          </a:bodyPr>
          <a:lstStyle/>
          <a:p>
            <a:pPr marL="342900" indent="-342900" defTabSz="914400" eaLnBrk="1" hangingPunct="1">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direct comparison of the two texts </a:t>
            </a:r>
          </a:p>
          <a:p>
            <a:pPr marL="342900" indent="-342900" defTabSz="914400" eaLnBrk="1" hangingPunct="1">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discussion of “Offred’s complex balance of self-worth” (p.2) and Winston’s alienation (p.3) linked directly to the respective societies of these characters</a:t>
            </a:r>
          </a:p>
          <a:p>
            <a:pPr marL="342900" indent="-342900" defTabSz="914400" eaLnBrk="1" hangingPunct="1">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“the reader’s use of hindsight” (p.4) </a:t>
            </a:r>
          </a:p>
          <a:p>
            <a:pPr marL="342900" indent="-342900" defTabSz="914400" eaLnBrk="1" hangingPunct="1">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secondary reading in the paragraph on colour (p.5) </a:t>
            </a:r>
          </a:p>
          <a:p>
            <a:pPr marL="342900" indent="-342900" defTabSz="914400" eaLnBrk="1" hangingPunct="1">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summing up evidence in the concluding paragraph (p.7) is an effective restatement of the points made</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9229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expression</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spcBef>
                <a:spcPct val="20000"/>
              </a:spcBef>
              <a:spcAft>
                <a:spcPts val="800"/>
              </a:spcAft>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consistently accurate in use of structure, style and language</a:t>
            </a:r>
          </a:p>
          <a:p>
            <a:pPr marL="342900" indent="-342900" defTabSz="914400">
              <a:lnSpc>
                <a:spcPct val="115000"/>
              </a:lnSpc>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appropriate terminology to develop an argument focused on the task</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72652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2 – mark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891596"/>
          </a:xfrm>
          <a:prstGeom prst="rect">
            <a:avLst/>
          </a:prstGeom>
          <a:noFill/>
        </p:spPr>
        <p:txBody>
          <a:bodyPr wrap="square" rtlCol="0">
            <a:spAutoFit/>
          </a:bodyPr>
          <a:lstStyle/>
          <a:p>
            <a:pPr marL="342900" indent="-342900" defTabSz="914400">
              <a:lnSpc>
                <a:spcPct val="115000"/>
              </a:lnSpc>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holistic assessment</a:t>
            </a:r>
          </a:p>
          <a:p>
            <a:pPr marL="342900" indent="-342900" defTabSz="914400">
              <a:lnSpc>
                <a:spcPct val="115000"/>
              </a:lnSpc>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band range: 22-19</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fully meets descriptor</a:t>
            </a:r>
          </a:p>
          <a:p>
            <a:pPr marL="342900" indent="-342900" defTabSz="914400">
              <a:lnSpc>
                <a:spcPct val="115000"/>
              </a:lnSpc>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mark awarded: 22</a:t>
            </a: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87995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defTabSz="914400" eaLnBrk="1" hangingPunct="1">
              <a:tabLst>
                <a:tab pos="6724650" algn="l"/>
              </a:tabLst>
              <a:defRPr/>
            </a:pPr>
            <a:r>
              <a:rPr lang="en-GB" sz="3200" b="1" kern="0" dirty="0">
                <a:solidFill>
                  <a:schemeClr val="bg1"/>
                </a:solidFill>
                <a:latin typeface="Arial" pitchFamily="34" charset="0"/>
              </a:rPr>
              <a:t>Candidate 3 – Poe</a:t>
            </a:r>
            <a:endParaRPr lang="en-US" sz="3200" kern="0" dirty="0">
              <a:solidFill>
                <a:schemeClr val="bg1"/>
              </a:solidFill>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defTabSz="914400" eaLnBrk="1" hangingPunct="1">
              <a:spcBef>
                <a:spcPct val="20000"/>
              </a:spcBef>
              <a:defRPr/>
            </a:pPr>
            <a:r>
              <a:rPr lang="en-GB" sz="2400" b="1" dirty="0">
                <a:solidFill>
                  <a:schemeClr val="bg1"/>
                </a:solidFill>
                <a:latin typeface="Arial" panose="020B0604020202020204" pitchFamily="34" charset="0"/>
                <a:ea typeface="Calibri" panose="020F0502020204030204" pitchFamily="34" charset="0"/>
                <a:cs typeface="Arial" panose="020B0604020202020204" pitchFamily="34" charset="0"/>
              </a:rPr>
              <a:t>Topic and Task: </a:t>
            </a:r>
          </a:p>
          <a:p>
            <a:pPr defTabSz="914400" eaLnBrk="1" hangingPunct="1">
              <a:spcBef>
                <a:spcPct val="20000"/>
              </a:spcBef>
              <a:defRPr/>
            </a:pPr>
            <a:endParaRPr lang="en-GB" sz="2400" b="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defTabSz="914400">
              <a:defRPr/>
            </a:pPr>
            <a:r>
              <a:rPr lang="en-GB" sz="2400" i="1" dirty="0">
                <a:solidFill>
                  <a:schemeClr val="bg1"/>
                </a:solidFill>
                <a:latin typeface="Arial" panose="020B0604020202020204" pitchFamily="34" charset="0"/>
                <a:cs typeface="Arial" panose="020B0604020202020204" pitchFamily="34" charset="0"/>
              </a:rPr>
              <a:t>A critical comparison of Poe’s exploration of madness in ‘The Tell-tale Heart’, ‘The Black Cat’ and ‘The Fall of the House of Usher’.</a:t>
            </a:r>
          </a:p>
          <a:p>
            <a:pPr defTabSz="914400">
              <a:defRPr/>
            </a:pPr>
            <a:endParaRPr lang="en-GB" sz="2400" i="1"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unreliable first-person narrator, setting, characterisation and symbolism</a:t>
            </a:r>
          </a:p>
          <a:p>
            <a:pPr marL="342900" indent="-342900" defTabSz="914400">
              <a:lnSpc>
                <a:spcPct val="115000"/>
              </a:lnSpc>
              <a:spcBef>
                <a:spcPct val="20000"/>
              </a:spcBef>
              <a:spcAft>
                <a:spcPts val="8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motif, foreshadowing, and pathetic fallacy  </a:t>
            </a:r>
          </a:p>
          <a:p>
            <a:pPr defTabSz="914400">
              <a:spcBef>
                <a:spcPct val="20000"/>
              </a:spcBef>
              <a:defRPr/>
            </a:pPr>
            <a:endParaRPr lang="en-GB" sz="2400" i="1" dirty="0">
              <a:solidFill>
                <a:schemeClr val="bg1"/>
              </a:solidFill>
              <a:latin typeface="Arial" panose="020B0604020202020204" pitchFamily="34" charset="0"/>
              <a:cs typeface="Arial" panose="020B0604020202020204" pitchFamily="34" charset="0"/>
            </a:endParaRPr>
          </a:p>
          <a:p>
            <a:pPr defTabSz="914400" eaLnBrk="1" hangingPunct="1">
              <a:spcBef>
                <a:spcPct val="20000"/>
              </a:spcBef>
              <a:defRPr/>
            </a:pPr>
            <a:endParaRPr lang="en-GB" sz="2400" i="1" kern="0" dirty="0">
              <a:solidFill>
                <a:schemeClr val="bg1"/>
              </a:solidFill>
              <a:latin typeface="Arial" panose="020B0604020202020204" pitchFamily="34" charset="0"/>
              <a:cs typeface="Arial" panose="020B0604020202020204" pitchFamily="34" charset="0"/>
            </a:endParaRPr>
          </a:p>
          <a:p>
            <a:pPr defTabSz="914400" eaLnBrk="1" hangingPunct="1">
              <a:spcBef>
                <a:spcPct val="20000"/>
              </a:spcBef>
              <a:defRPr/>
            </a:pPr>
            <a:endParaRPr lang="en-GB" sz="2400" kern="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8599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knowledge and understanding</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951099"/>
          </a:xfrm>
          <a:prstGeom prst="rect">
            <a:avLst/>
          </a:prstGeom>
          <a:noFill/>
        </p:spPr>
        <p:txBody>
          <a:bodyPr wrap="square" rtlCol="0">
            <a:spAutoFit/>
          </a:bodyPr>
          <a:lstStyle/>
          <a:p>
            <a:pPr marL="342900" indent="-342900" defTabSz="914400">
              <a:lnSpc>
                <a:spcPct val="115000"/>
              </a:lnSpc>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an appropriate knowledge and understanding of the key elements and/or central concerns of the texts</a:t>
            </a:r>
          </a:p>
          <a:p>
            <a:pPr marL="342900" indent="-342900" defTabSz="914400">
              <a:lnSpc>
                <a:spcPct val="115000"/>
              </a:lnSpc>
              <a:buFont typeface="Wingdings" pitchFamily="2" charset="2"/>
              <a:buChar char="w"/>
              <a:defRPr/>
            </a:pPr>
            <a:r>
              <a:rPr kumimoji="0" lang="en-GB" sz="2400" i="0" u="none" strike="noStrike" kern="120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a relevant approach to the task </a:t>
            </a:r>
          </a:p>
          <a:p>
            <a:pPr marL="342900" indent="-342900" defTabSz="914400">
              <a:lnSpc>
                <a:spcPct val="115000"/>
              </a:lnSpc>
              <a:buFont typeface="Wingdings" pitchFamily="2" charset="2"/>
              <a:buChar char="w"/>
              <a:defRPr/>
            </a:pPr>
            <a:r>
              <a:rPr kumimoji="0" lang="en-GB" altLang="en-US" sz="2400" i="0" u="none" strike="noStrike" kern="1200" cap="none" spc="0" normalizeH="0" baseline="0" noProof="0" dirty="0">
                <a:ln>
                  <a:noFill/>
                </a:ln>
                <a:solidFill>
                  <a:prstClr val="white"/>
                </a:solidFill>
                <a:effectLst/>
                <a:uLnTx/>
                <a:uFillTx/>
                <a:latin typeface="Arial" panose="020B0604020202020204" pitchFamily="34" charset="0"/>
                <a:ea typeface="Times New Roman" panose="02020603050405020304" pitchFamily="18" charset="0"/>
                <a:cs typeface="Arial" panose="020B0604020202020204" pitchFamily="34" charset="0"/>
              </a:rPr>
              <a:t>textual evidence which is relevant to the task and supports the demands of the task, but with some limitations in terms of the breadth of selection</a:t>
            </a:r>
          </a:p>
          <a:p>
            <a:pPr marL="342900" indent="-342900" defTabSz="914400">
              <a:lnSpc>
                <a:spcPct val="115000"/>
              </a:lnSpc>
              <a:spcBef>
                <a:spcPct val="20000"/>
              </a:spcBef>
              <a:spcAft>
                <a:spcPts val="800"/>
              </a:spcAft>
              <a:buFont typeface="Wingdings" pitchFamily="2" charset="2"/>
              <a:buChar char="w"/>
              <a:defRPr/>
            </a:pPr>
            <a:endParaRPr kumimoji="0" lang="en-GB" sz="2400" b="0" i="0" u="none" strike="noStrike" kern="0" cap="none" spc="0" normalizeH="0" baseline="0" noProof="0" dirty="0">
              <a:ln>
                <a:noFill/>
              </a:ln>
              <a:solidFill>
                <a:schemeClr val="bg1"/>
              </a:solidFill>
              <a:effectLst/>
              <a:uLnTx/>
              <a:uFillTx/>
              <a:latin typeface="Arial"/>
              <a:ea typeface="+mn-ea"/>
              <a:cs typeface="+mn-cs"/>
            </a:endParaRPr>
          </a:p>
          <a:p>
            <a:pPr defTabSz="914400">
              <a:lnSpc>
                <a:spcPct val="115000"/>
              </a:lnSpc>
              <a:spcBef>
                <a:spcPct val="20000"/>
              </a:spcBef>
              <a:spcAft>
                <a:spcPts val="800"/>
              </a:spcAft>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50125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789889"/>
            <a:ext cx="8280000" cy="4402231"/>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‘terrifying effects that madness can have on people […] as the mental state of all the narrators in his stories seem to progressively worsen’ (p.1)</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‘mental decay’ of the narrator (p.3)</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building of the narrator’s paranoia and lack of motive in ‘The Tell-tale Heart’ and the ‘external influence’ of alcohol in ‘The Black Cat’ (pages 4-5)</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55931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789889"/>
            <a:ext cx="8280000" cy="4140621"/>
          </a:xfrm>
          <a:prstGeom prst="rect">
            <a:avLst/>
          </a:prstGeom>
          <a:noFill/>
        </p:spPr>
        <p:txBody>
          <a:bodyPr wrap="square" lIns="91440" tIns="45720" rIns="91440" bIns="45720" rtlCol="0" anchor="t">
            <a:spAutoFit/>
          </a:bodyPr>
          <a:lstStyle/>
          <a:p>
            <a:pPr marL="342900" indent="-342900" defTabSz="914400">
              <a:spcBef>
                <a:spcPct val="0"/>
              </a:spcBef>
              <a:spcAft>
                <a:spcPts val="600"/>
              </a:spcAft>
              <a:buFont typeface="Wingdings" pitchFamily="2" charset="2"/>
              <a:buChar char="w"/>
              <a:defRPr/>
            </a:pPr>
            <a:r>
              <a:rPr lang="en-GB" altLang="en-US" sz="2200" dirty="0">
                <a:solidFill>
                  <a:schemeClr val="bg1"/>
                </a:solidFill>
                <a:latin typeface="Arial"/>
                <a:cs typeface="Arial"/>
              </a:rPr>
              <a:t>the ‘effect that the actual House has on the narrator’ and </a:t>
            </a:r>
            <a:r>
              <a:rPr lang="en-GB" altLang="en-US" sz="2200">
                <a:solidFill>
                  <a:schemeClr val="bg1"/>
                </a:solidFill>
                <a:latin typeface="Arial"/>
                <a:cs typeface="Arial"/>
              </a:rPr>
              <a:t>his </a:t>
            </a:r>
            <a:r>
              <a:rPr lang="en-GB" altLang="en-US" sz="2200" dirty="0">
                <a:solidFill>
                  <a:schemeClr val="bg1"/>
                </a:solidFill>
                <a:latin typeface="Arial"/>
                <a:cs typeface="Arial"/>
              </a:rPr>
              <a:t> mental health in ‘The Fall of the House of Usher’ (p.5-6)</a:t>
            </a:r>
          </a:p>
          <a:p>
            <a:pPr marL="342900" indent="-342900" defTabSz="914400">
              <a:spcBef>
                <a:spcPct val="0"/>
              </a:spcBef>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‘helplessness of the narrator’ of ‘The Black Cat’ (p.6)</a:t>
            </a:r>
          </a:p>
          <a:p>
            <a:pPr marL="342900" indent="-342900" defTabSz="914400">
              <a:spcBef>
                <a:spcPct val="0"/>
              </a:spcBef>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differing representations of madness (p.8)</a:t>
            </a:r>
          </a:p>
          <a:p>
            <a:pPr marL="342900" indent="-342900" defTabSz="914400">
              <a:spcBef>
                <a:spcPct val="0"/>
              </a:spcBef>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importance of symbolism in exploring madness in the stories (p.9)</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32555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793098"/>
            <a:ext cx="8539722" cy="4711033"/>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‘In both texts the narrator’s rushed denial of madness results in the reader now questioning further events in the stories’ (p.3)</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‘This could suggest that for the narrator in ‘The Tell-tale Heart’, his mad behaviour could be pre-existing and is not the result of external influences such as alcohol as in ‘The Black Cat’ (p.4)</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‘In ‘The Fall of the House of Usher’, the mental condition of the narrator initially seems normal, differing from both of the other texts’ (p.5)</a:t>
            </a: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0557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829646"/>
            <a:ext cx="8280000" cy="4028154"/>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‘Despite the significance of setting in: ‘The Fall of the House of Usher’, there is a distinct lack of this technique in both ‘The Black Cat’ and ‘The Tell-tale Heart’’ (p.7)</a:t>
            </a:r>
          </a:p>
          <a:p>
            <a:pPr marL="342900" indent="-342900" defTabSz="914400">
              <a:lnSpc>
                <a:spcPct val="107000"/>
              </a:lnSpc>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‘in ‘The Black Cat’, “eye” symbolism is used in a similar way to that of ‘The Tell-tale Heart’ but with a different resulting effect’ (p.9)</a:t>
            </a: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8191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defTabSz="914400">
              <a:defRPr/>
            </a:pPr>
            <a:r>
              <a:rPr lang="en-US" sz="3000" b="1" kern="0" dirty="0">
                <a:solidFill>
                  <a:schemeClr val="bg1"/>
                </a:solidFill>
                <a:latin typeface="Arial" pitchFamily="34" charset="0"/>
              </a:rPr>
              <a:t>Format of the webinar</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eaLnBrk="1" hangingPunct="1">
              <a:buFont typeface="Wingdings" pitchFamily="2" charset="2"/>
              <a:buChar char="w"/>
              <a:defRPr/>
            </a:pPr>
            <a:r>
              <a:rPr lang="en-GB" sz="2400" kern="0" dirty="0">
                <a:solidFill>
                  <a:schemeClr val="bg1"/>
                </a:solidFill>
                <a:latin typeface="Arial"/>
              </a:rPr>
              <a:t>introduction </a:t>
            </a:r>
          </a:p>
          <a:p>
            <a:pPr marL="342900" indent="-342900" defTabSz="914400" eaLnBrk="1" hangingPunct="1">
              <a:buFont typeface="Wingdings" pitchFamily="2" charset="2"/>
              <a:buChar char="w"/>
              <a:defRPr/>
            </a:pPr>
            <a:r>
              <a:rPr lang="en-GB" sz="2400" kern="0" dirty="0">
                <a:solidFill>
                  <a:schemeClr val="bg1"/>
                </a:solidFill>
                <a:latin typeface="Arial"/>
              </a:rPr>
              <a:t>marking principles </a:t>
            </a:r>
          </a:p>
          <a:p>
            <a:pPr marL="342900" indent="-342900" defTabSz="914400" eaLnBrk="1" hangingPunct="1">
              <a:buFont typeface="Wingdings" pitchFamily="2" charset="2"/>
              <a:buChar char="w"/>
              <a:defRPr/>
            </a:pPr>
            <a:r>
              <a:rPr lang="en-GB" sz="2400" kern="0" dirty="0">
                <a:solidFill>
                  <a:schemeClr val="bg1"/>
                </a:solidFill>
                <a:latin typeface="Arial"/>
              </a:rPr>
              <a:t>exemplification of the application of the marking instructions (scripts 1-4)</a:t>
            </a:r>
          </a:p>
          <a:p>
            <a:pPr marL="342900" indent="-342900" defTabSz="914400" eaLnBrk="1" hangingPunct="1">
              <a:buFont typeface="Wingdings" pitchFamily="2" charset="2"/>
              <a:buChar char="w"/>
              <a:defRPr/>
            </a:pPr>
            <a:r>
              <a:rPr lang="en-GB" sz="2400" kern="0" dirty="0">
                <a:solidFill>
                  <a:schemeClr val="bg1"/>
                </a:solidFill>
                <a:latin typeface="Arial"/>
              </a:rPr>
              <a:t>frequently asked questions</a:t>
            </a:r>
          </a:p>
          <a:p>
            <a:pPr marL="342900" indent="-342900" defTabSz="914400" eaLnBrk="1" hangingPunct="1">
              <a:buFont typeface="Wingdings" pitchFamily="2" charset="2"/>
              <a:buChar char="w"/>
              <a:defRPr/>
            </a:pPr>
            <a:r>
              <a:rPr lang="en-GB" sz="2400" kern="0" dirty="0">
                <a:solidFill>
                  <a:schemeClr val="bg1"/>
                </a:solidFill>
                <a:latin typeface="Arial"/>
              </a:rPr>
              <a:t>further resources and support</a:t>
            </a:r>
          </a:p>
        </p:txBody>
      </p:sp>
    </p:spTree>
    <p:extLst>
      <p:ext uri="{BB962C8B-B14F-4D97-AF65-F5344CB8AC3E}">
        <p14:creationId xmlns:p14="http://schemas.microsoft.com/office/powerpoint/2010/main" val="19684027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analysis</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2510431"/>
          </a:xfrm>
          <a:prstGeom prst="rect">
            <a:avLst/>
          </a:prstGeom>
          <a:noFill/>
        </p:spPr>
        <p:txBody>
          <a:bodyPr wrap="square" rtlCol="0">
            <a:spAutoFit/>
          </a:bodyPr>
          <a:lstStyle/>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relevant analysis of a range of literary techniques as appropriate to the task</a:t>
            </a: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49024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3545266"/>
          </a:xfrm>
          <a:prstGeom prst="rect">
            <a:avLst/>
          </a:prstGeom>
          <a:noFill/>
        </p:spPr>
        <p:txBody>
          <a:bodyPr wrap="square" lIns="91440" tIns="45720" rIns="91440" bIns="45720" rtlCol="0" anchor="t">
            <a:spAutoFit/>
          </a:bodyPr>
          <a:lstStyle/>
          <a:p>
            <a:pPr marL="342900" indent="-342900" defTabSz="914400">
              <a:spcAft>
                <a:spcPts val="600"/>
              </a:spcAft>
              <a:buFont typeface="Wingdings" pitchFamily="2" charset="2"/>
              <a:buChar char="w"/>
              <a:defRPr/>
            </a:pPr>
            <a:r>
              <a:rPr lang="en-GB" sz="2200" dirty="0">
                <a:solidFill>
                  <a:schemeClr val="bg1"/>
                </a:solidFill>
                <a:latin typeface="Arial"/>
                <a:cs typeface="Arial"/>
              </a:rPr>
              <a:t>‘creates a feeling of claustrophobia in the reader as they are trapped in the narrator’s mind and its incumbent madness with no release or reprieve’ (p.2)</a:t>
            </a:r>
          </a:p>
          <a:p>
            <a:pPr marL="342900" indent="-342900" defTabSz="914400">
              <a:lnSpc>
                <a:spcPct val="114000"/>
              </a:lnSpc>
              <a:spcAft>
                <a:spcPts val="600"/>
              </a:spcAft>
              <a:buFont typeface="Wingdings" pitchFamily="2" charset="2"/>
              <a:buChar char="w"/>
              <a:defRPr/>
            </a:pPr>
            <a:r>
              <a:rPr lang="en-GB" sz="2200" dirty="0">
                <a:solidFill>
                  <a:schemeClr val="bg1"/>
                </a:solidFill>
                <a:latin typeface="Arial"/>
                <a:cs typeface="Arial"/>
              </a:rPr>
              <a:t>narrative structure ‘creates a storytelling atmosphere as if they are personally being told the story by the narrator himself’ and that due to the fact that ‘the effects of madness on the narrator are clear to observe’ (p.2)</a:t>
            </a:r>
          </a:p>
          <a:p>
            <a:pPr marL="342900" indent="-342900" defTabSz="914400">
              <a:lnSpc>
                <a:spcPct val="114000"/>
              </a:lnSpc>
              <a:spcAft>
                <a:spcPts val="600"/>
              </a:spcAft>
              <a:buFont typeface="Wingdings" pitchFamily="2" charset="2"/>
              <a:buChar char="w"/>
              <a:defRPr/>
            </a:pPr>
            <a:r>
              <a:rPr lang="en-GB" sz="2200" dirty="0">
                <a:solidFill>
                  <a:schemeClr val="bg1"/>
                </a:solidFill>
                <a:latin typeface="Arial"/>
                <a:cs typeface="Arial"/>
              </a:rPr>
              <a:t>Makes the reader question the clarity of the narrator’s thought </a:t>
            </a:r>
            <a:r>
              <a:rPr lang="en-GB" sz="2200">
                <a:solidFill>
                  <a:schemeClr val="bg1"/>
                </a:solidFill>
                <a:latin typeface="Arial"/>
                <a:cs typeface="Arial"/>
              </a:rPr>
              <a:t>processes making them unreliable in the telling’ (p.2)</a:t>
            </a:r>
          </a:p>
        </p:txBody>
      </p:sp>
    </p:spTree>
    <p:extLst>
      <p:ext uri="{BB962C8B-B14F-4D97-AF65-F5344CB8AC3E}">
        <p14:creationId xmlns:p14="http://schemas.microsoft.com/office/powerpoint/2010/main" val="7671171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6142194"/>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‘as soon as the story begins’ Poe ‘establishes the ‘motif of denial’ […] to highlight the narrator’s unreliability’ (p.2-3)</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although ‘alcohol addiction […] may not be the central reasoning for his abominable actions later in the story, it does seem to act as a catalyst for his continuing breakdown’ (p.5)</a:t>
            </a:r>
          </a:p>
          <a:p>
            <a:pPr marL="342900" lvl="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‘presents an awareness that the narrator shows regarding his decaying mental condition’ and that ‘By doing so, Poe is highlighting the helplessness of the narrator, unable to prevent his own mental deterioration despite being aware of it’ (p.6)</a:t>
            </a:r>
          </a:p>
          <a:p>
            <a:pPr marL="342900" lvl="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Pluto ‘has his eye cut out by the narrator’ and that this has ‘significance as it is the first display of his demented violence’ (p.9)</a:t>
            </a: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9640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5130892"/>
          </a:xfrm>
          <a:prstGeom prst="rect">
            <a:avLst/>
          </a:prstGeom>
          <a:noFill/>
        </p:spPr>
        <p:txBody>
          <a:bodyPr wrap="square" rtlCol="0">
            <a:spAutoFit/>
          </a:bodyPr>
          <a:lstStyle/>
          <a:p>
            <a:pPr marL="342900" indent="-342900" defTabSz="914400">
              <a:lnSpc>
                <a:spcPct val="107000"/>
              </a:lnSpc>
              <a:spcAft>
                <a:spcPts val="12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rhetorical question ‘creates a direct link from narrator to reader, seeming to demand reasoning to justify the accusation of madness that he feels is being pointed at him’ and that ‘The narrator’s poor vindication for his actions proves they are not of sound mind and their mental state continues to become more fragile’ (p.3)</a:t>
            </a:r>
          </a:p>
          <a:p>
            <a:pPr marL="342900" indent="-342900" defTabSz="914400">
              <a:lnSpc>
                <a:spcPct val="107000"/>
              </a:lnSpc>
              <a:spcAft>
                <a:spcPts val="12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‘the emphasis on both “day” and “night” further suggests the extent of his suffering and the word choice of “haunted” has connotations of the supernatural dread that is tormenting him’ (p.4)</a:t>
            </a: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17299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915448"/>
          </a:xfrm>
          <a:prstGeom prst="rect">
            <a:avLst/>
          </a:prstGeom>
          <a:noFill/>
        </p:spPr>
        <p:txBody>
          <a:bodyPr wrap="square" rtlCol="0">
            <a:spAutoFit/>
          </a:bodyPr>
          <a:lstStyle/>
          <a:p>
            <a:pPr marL="342900" lvl="0" indent="-342900" defTabSz="914400">
              <a:lnSpc>
                <a:spcPct val="107000"/>
              </a:lnSpc>
              <a:spcAft>
                <a:spcPts val="12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‘through Poe’s use of the exclamatory that the denial of the narrator is stressed – he is blaming another man’s physical flaw, a blind eye, for his violent and irrational actions’ (p.5)</a:t>
            </a:r>
          </a:p>
          <a:p>
            <a:pPr marL="342900" indent="-342900" defTabSz="914400">
              <a:lnSpc>
                <a:spcPct val="107000"/>
              </a:lnSpc>
              <a:spcAft>
                <a:spcPts val="12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symbolism of the eye which indicates a ‘lack of visual clarity and reliability that the narrator has when trying to look at and understand the world’ (p.8)</a:t>
            </a:r>
          </a:p>
          <a:p>
            <a:pPr marL="342900" lvl="0" indent="-342900" defTabSz="914400">
              <a:lnSpc>
                <a:spcPct val="107000"/>
              </a:lnSpc>
              <a:spcAft>
                <a:spcPts val="12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symbolism of the watch which ‘symbolises the approach of death’ across his stories in general, but in ‘The Tell-tale Heart’ it goes to ‘highlight the narrator’s control over the time he takes to commit the murder.’ (p.9)</a:t>
            </a: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28217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5987665"/>
          </a:xfrm>
          <a:prstGeom prst="rect">
            <a:avLst/>
          </a:prstGeom>
          <a:noFill/>
        </p:spPr>
        <p:txBody>
          <a:bodyPr wrap="square" rtlCol="0">
            <a:spAutoFit/>
          </a:bodyPr>
          <a:lstStyle/>
          <a:p>
            <a:pPr marL="342900" lvl="0" indent="-342900" defTabSz="914400">
              <a:lnSpc>
                <a:spcPct val="107000"/>
              </a:lnSpc>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Poe ‘creates a connection between the narrator’s mental state and the house by displaying the vexing and depressing effect that the house has on the narrator’s feelings and thoughts’ (p.5) and that the ‘feeling of dread and melancholy is accentuated through Poe’s gloomy word choice’ (p.6)</a:t>
            </a:r>
          </a:p>
          <a:p>
            <a:pPr marL="342900" lvl="0" indent="-342900" defTabSz="914400">
              <a:lnSpc>
                <a:spcPct val="107000"/>
              </a:lnSpc>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word choice which suggest that ‘Roderick’s anxiety and paranoia [continue] to grow as the story progresses’ (p.6)</a:t>
            </a:r>
          </a:p>
          <a:p>
            <a:pPr marL="342900" lvl="0" indent="-342900" defTabSz="914400">
              <a:lnSpc>
                <a:spcPct val="107000"/>
              </a:lnSpc>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the symbolism of ‘the House itself, which reflects the fear Roderick has through the atmospheric gloom and feelings of perpetual death that haunt those that visit’ and that the ‘House is a symbol of the family of Usher’s disintegration’ (p.6)</a:t>
            </a:r>
          </a:p>
          <a:p>
            <a:pPr defTabSz="914400">
              <a:spcBef>
                <a:spcPct val="20000"/>
              </a:spcBef>
              <a:spcAft>
                <a:spcPts val="1000"/>
              </a:spcAft>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1802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461606"/>
          </a:xfrm>
          <a:prstGeom prst="rect">
            <a:avLst/>
          </a:prstGeom>
          <a:noFill/>
        </p:spPr>
        <p:txBody>
          <a:bodyPr wrap="square" rtlCol="0">
            <a:spAutoFit/>
          </a:bodyPr>
          <a:lstStyle/>
          <a:p>
            <a:pPr marL="342900" lvl="0" indent="-342900" defTabSz="914400">
              <a:lnSpc>
                <a:spcPct val="107000"/>
              </a:lnSpc>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Poe’s use of pathetic fallacy which is a ‘symbolic interpretation of the narrator’s mood’ and that the ‘bleak ambience […] also begins to reflect the feeling of a pressure, a burden that the narrator begins to describe as he approaches the house for the first time’ (p.7)</a:t>
            </a:r>
          </a:p>
          <a:p>
            <a:pPr marL="342900" lvl="0" indent="-342900" defTabSz="914400">
              <a:lnSpc>
                <a:spcPct val="107000"/>
              </a:lnSpc>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the ‘motif of decay’ which highlights ‘the effect that the house is having on the narrator’s mind’ (p.7)</a:t>
            </a: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62393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evaluation</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discernible evaluative stance with respect to the texts and the task based on evidence presented within the dissertation</a:t>
            </a: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89491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evaluation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5952270"/>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‘his narrator’s behaviour and thoughts as a sort of rebellion against the established human order and civilisation’ (p.2)</a:t>
            </a:r>
          </a:p>
          <a:p>
            <a:pPr marL="342900" indent="-342900" defTabSz="914400">
              <a:lnSpc>
                <a:spcPct val="107000"/>
              </a:lnSpc>
              <a:spcBef>
                <a:spcPct val="20000"/>
              </a:spcBef>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tale progresses into a twisted and unmotivated hatred, highlighting the narrator’s mental deterioration’ (p.3)</a:t>
            </a:r>
          </a:p>
          <a:p>
            <a:pPr marL="342900" indent="-342900" defTabSz="914400">
              <a:lnSpc>
                <a:spcPct val="107000"/>
              </a:lnSpc>
              <a:spcBef>
                <a:spcPct val="20000"/>
              </a:spcBef>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‘By providing an alternative insight into other causes of madness, Poe could be suggesting that there are many different ways it can come about and that madness </a:t>
            </a:r>
            <a:br>
              <a:rPr lang="en-GB" altLang="en-US" sz="2200" dirty="0">
                <a:solidFill>
                  <a:schemeClr val="bg1"/>
                </a:solidFill>
                <a:latin typeface="Arial" panose="020B0604020202020204" pitchFamily="34" charset="0"/>
                <a:cs typeface="Arial" panose="020B0604020202020204" pitchFamily="34" charset="0"/>
              </a:rPr>
            </a:br>
            <a:r>
              <a:rPr lang="en-GB" altLang="en-US" sz="2200" dirty="0">
                <a:solidFill>
                  <a:schemeClr val="bg1"/>
                </a:solidFill>
                <a:latin typeface="Arial" panose="020B0604020202020204" pitchFamily="34" charset="0"/>
                <a:cs typeface="Arial" panose="020B0604020202020204" pitchFamily="34" charset="0"/>
              </a:rPr>
              <a:t>can be interpreted in different ways depending </a:t>
            </a:r>
            <a:br>
              <a:rPr lang="en-GB" altLang="en-US" sz="2200" dirty="0">
                <a:solidFill>
                  <a:schemeClr val="bg1"/>
                </a:solidFill>
                <a:latin typeface="Arial" panose="020B0604020202020204" pitchFamily="34" charset="0"/>
                <a:cs typeface="Arial" panose="020B0604020202020204" pitchFamily="34" charset="0"/>
              </a:rPr>
            </a:br>
            <a:r>
              <a:rPr lang="en-GB" altLang="en-US" sz="2200" dirty="0">
                <a:solidFill>
                  <a:schemeClr val="bg1"/>
                </a:solidFill>
                <a:latin typeface="Arial" panose="020B0604020202020204" pitchFamily="34" charset="0"/>
                <a:cs typeface="Arial" panose="020B0604020202020204" pitchFamily="34" charset="0"/>
              </a:rPr>
              <a:t>on the person’ (p.4)</a:t>
            </a: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49830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evaluation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lnSpc>
                <a:spcPct val="107000"/>
              </a:lnSpc>
              <a:spcBef>
                <a:spcPct val="20000"/>
              </a:spcBef>
              <a:spcAft>
                <a:spcPts val="10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‘Poe is trying to suggest that inner mental turmoil can be seen in the disrepair of the environment that people live in and by the way in which people live’ (p.6)</a:t>
            </a:r>
          </a:p>
          <a:p>
            <a:pPr marL="342900" indent="-342900" defTabSz="914400">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that ‘society’s interpretation of madness is subjective, and is not very sympathetic and understanding of the victim’ (p.8)</a:t>
            </a:r>
          </a:p>
          <a:p>
            <a:pPr marL="342900" indent="-342900" defTabSz="914400">
              <a:lnSpc>
                <a:spcPct val="107000"/>
              </a:lnSpc>
              <a:spcBef>
                <a:spcPct val="20000"/>
              </a:spcBef>
              <a:spcAft>
                <a:spcPts val="10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‘Poe uses madness as a way of adding a realistic fear factor to his horror works, as people may be afraid that they too will succumb to the horrors of insanity.’ (p.10)</a:t>
            </a: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996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defTabSz="914400">
              <a:defRPr/>
            </a:pPr>
            <a:r>
              <a:rPr lang="en-US" sz="3000" b="1" kern="0" dirty="0">
                <a:solidFill>
                  <a:schemeClr val="bg1"/>
                </a:solidFill>
                <a:latin typeface="Arial" pitchFamily="34" charset="0"/>
              </a:rPr>
              <a:t>General marking </a:t>
            </a:r>
            <a:r>
              <a:rPr lang="en-US" sz="3000" kern="0" dirty="0">
                <a:solidFill>
                  <a:schemeClr val="bg1"/>
                </a:solidFill>
              </a:rPr>
              <a:t>p</a:t>
            </a:r>
            <a:r>
              <a:rPr lang="en-US" sz="3000" b="1" kern="0" dirty="0">
                <a:solidFill>
                  <a:schemeClr val="bg1"/>
                </a:solidFill>
                <a:latin typeface="Arial" pitchFamily="34" charset="0"/>
              </a:rPr>
              <a:t>rinciples</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eaLnBrk="1" hangingPunct="1">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positive marking</a:t>
            </a:r>
          </a:p>
          <a:p>
            <a:pPr marL="342900" indent="-342900" defTabSz="914400" eaLnBrk="1" hangingPunct="1">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dissertation is marked in terms of knowledge, understanding, analysis, evaluation and expression </a:t>
            </a:r>
          </a:p>
          <a:p>
            <a:pPr marL="342900" indent="-342900" defTabSz="914400" eaLnBrk="1" hangingPunct="1">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holistic</a:t>
            </a:r>
          </a:p>
          <a:p>
            <a:pPr marL="342900" indent="-342900" defTabSz="914400" eaLnBrk="1" hangingPunct="1">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strengths and weaknesses in every dissertation</a:t>
            </a:r>
            <a:endParaRPr lang="en-GB" sz="2400" kern="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36991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expression</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consistently accurate use of structure, style and language, including appropriate critical/ analytical terminology, to develop an argument relevant to the task</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72886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3 – mark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725396"/>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holistic assessment</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band range: 18-15</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fully meets descriptor</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mark awarded: 18</a:t>
            </a: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50981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defTabSz="914400" eaLnBrk="1" hangingPunct="1">
              <a:tabLst>
                <a:tab pos="6724650" algn="l"/>
              </a:tabLst>
              <a:defRPr/>
            </a:pPr>
            <a:r>
              <a:rPr lang="en-GB" sz="3000" b="1" kern="0" dirty="0">
                <a:solidFill>
                  <a:schemeClr val="bg1"/>
                </a:solidFill>
                <a:latin typeface="Arial" pitchFamily="34" charset="0"/>
              </a:rPr>
              <a:t>Candidate </a:t>
            </a:r>
            <a:r>
              <a:rPr lang="en-GB" sz="3000" kern="0" dirty="0">
                <a:solidFill>
                  <a:schemeClr val="bg1"/>
                </a:solidFill>
              </a:rPr>
              <a:t>4 </a:t>
            </a:r>
            <a:r>
              <a:rPr lang="en-GB" sz="3000" b="1" kern="0" dirty="0">
                <a:solidFill>
                  <a:schemeClr val="bg1"/>
                </a:solidFill>
                <a:latin typeface="Arial" pitchFamily="34" charset="0"/>
              </a:rPr>
              <a:t>– Hardy</a:t>
            </a:r>
            <a:endParaRPr lang="en-US" sz="3000" kern="0" dirty="0">
              <a:solidFill>
                <a:schemeClr val="bg1"/>
              </a:solidFill>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defTabSz="914400" eaLnBrk="1" hangingPunct="1">
              <a:defRPr/>
            </a:pPr>
            <a:r>
              <a:rPr lang="en-GB" sz="2400" b="1" dirty="0">
                <a:solidFill>
                  <a:schemeClr val="bg1"/>
                </a:solidFill>
                <a:latin typeface="Arial" panose="020B0604020202020204" pitchFamily="34" charset="0"/>
                <a:ea typeface="Calibri" panose="020F0502020204030204" pitchFamily="34" charset="0"/>
                <a:cs typeface="Arial" panose="020B0604020202020204" pitchFamily="34" charset="0"/>
              </a:rPr>
              <a:t>Topic and Task: </a:t>
            </a:r>
          </a:p>
          <a:p>
            <a:pPr defTabSz="914400" eaLnBrk="1" hangingPunct="1">
              <a:defRPr/>
            </a:pPr>
            <a:endParaRPr lang="en-GB" sz="2400" b="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defTabSz="914400">
              <a:defRPr/>
            </a:pPr>
            <a:r>
              <a:rPr lang="en-GB" sz="2400" i="1" dirty="0">
                <a:solidFill>
                  <a:schemeClr val="bg1"/>
                </a:solidFill>
                <a:latin typeface="Arial" panose="020B0604020202020204" pitchFamily="34" charset="0"/>
                <a:cs typeface="Arial" panose="020B0604020202020204" pitchFamily="34" charset="0"/>
              </a:rPr>
              <a:t>An exploration of how Thomas Hardy uses characterisation, symbolism and key events in “Far from the Madding Crowd” and “Tess of the D’Urbervilles” to convey his condemnation of the treatment of women in the Victorian era.</a:t>
            </a:r>
          </a:p>
          <a:p>
            <a:pPr defTabSz="914400">
              <a:spcBef>
                <a:spcPct val="20000"/>
              </a:spcBef>
              <a:defRPr/>
            </a:pPr>
            <a:endParaRPr lang="en-GB" sz="2400" i="1" dirty="0">
              <a:solidFill>
                <a:schemeClr val="bg1"/>
              </a:solidFill>
              <a:latin typeface="Arial" panose="020B0604020202020204" pitchFamily="34" charset="0"/>
              <a:cs typeface="Arial" panose="020B0604020202020204" pitchFamily="34" charset="0"/>
            </a:endParaRPr>
          </a:p>
          <a:p>
            <a:pPr defTabSz="914400">
              <a:spcBef>
                <a:spcPct val="20000"/>
              </a:spcBef>
              <a:defRPr/>
            </a:pPr>
            <a:endParaRPr lang="en-GB" sz="2400" i="1" dirty="0">
              <a:solidFill>
                <a:schemeClr val="bg1"/>
              </a:solidFill>
              <a:latin typeface="Arial" panose="020B0604020202020204" pitchFamily="34" charset="0"/>
              <a:cs typeface="Arial" panose="020B0604020202020204" pitchFamily="34" charset="0"/>
            </a:endParaRPr>
          </a:p>
          <a:p>
            <a:pPr defTabSz="914400">
              <a:spcBef>
                <a:spcPct val="20000"/>
              </a:spcBef>
              <a:defRPr/>
            </a:pPr>
            <a:endParaRPr lang="en-GB" sz="2400" i="1" dirty="0">
              <a:solidFill>
                <a:schemeClr val="bg1"/>
              </a:solidFill>
              <a:latin typeface="Arial" panose="020B0604020202020204" pitchFamily="34" charset="0"/>
              <a:cs typeface="Arial" panose="020B0604020202020204" pitchFamily="34" charset="0"/>
            </a:endParaRPr>
          </a:p>
          <a:p>
            <a:pPr defTabSz="914400" eaLnBrk="1" hangingPunct="1">
              <a:spcBef>
                <a:spcPct val="20000"/>
              </a:spcBef>
              <a:defRPr/>
            </a:pPr>
            <a:endParaRPr lang="en-GB" sz="2400" i="1" kern="0" dirty="0">
              <a:solidFill>
                <a:schemeClr val="bg1"/>
              </a:solidFill>
              <a:latin typeface="Arial" panose="020B0604020202020204" pitchFamily="34" charset="0"/>
              <a:cs typeface="Arial" panose="020B0604020202020204" pitchFamily="34" charset="0"/>
            </a:endParaRPr>
          </a:p>
          <a:p>
            <a:pPr defTabSz="914400" eaLnBrk="1" hangingPunct="1">
              <a:spcBef>
                <a:spcPct val="20000"/>
              </a:spcBef>
              <a:defRPr/>
            </a:pPr>
            <a:endParaRPr lang="en-GB" sz="2400" kern="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0054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knowledge and understanding</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629000"/>
            <a:ext cx="8280000" cy="1200329"/>
          </a:xfrm>
          <a:prstGeom prst="rect">
            <a:avLst/>
          </a:prstGeom>
          <a:noFill/>
        </p:spPr>
        <p:txBody>
          <a:bodyPr wrap="square" rtlCol="0">
            <a:spAutoFit/>
          </a:bodyPr>
          <a:lstStyle/>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32CFEB8-895E-442F-9EC3-01440DDC1563}"/>
              </a:ext>
            </a:extLst>
          </p:cNvPr>
          <p:cNvSpPr txBox="1"/>
          <p:nvPr/>
        </p:nvSpPr>
        <p:spPr>
          <a:xfrm>
            <a:off x="432000" y="1269000"/>
            <a:ext cx="8280000" cy="5310172"/>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knowledge and understanding of the key elements and/or central concerns and/or significant details of the texts with some insecurities </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appropriate approach to the task with some weakness in relevance</a:t>
            </a:r>
          </a:p>
          <a:p>
            <a:pPr marL="342900" indent="-342900" defTabSz="914400">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77402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322018" y="1640060"/>
            <a:ext cx="8499965" cy="5490927"/>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“the Victorian era . . . was a period of time when women were seen as inferior to men” and that Hardy was “able to relate to women . . . as he too was treated unfairly . . . because of his class” (p.2)</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characterisation, symbolism and key events </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characterisation of Tess on pages 2 and 3; Bathsheba and Fanny on pages 3 and 4 and Alec, Troy and Angel on pages 4-6</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Tess “very different from the conventional woman </a:t>
            </a:r>
            <a:br>
              <a:rPr lang="en-GB" altLang="en-US" sz="2200" dirty="0">
                <a:solidFill>
                  <a:schemeClr val="bg1"/>
                </a:solidFill>
                <a:latin typeface="Arial" panose="020B0604020202020204" pitchFamily="34" charset="0"/>
                <a:cs typeface="Arial" panose="020B0604020202020204" pitchFamily="34" charset="0"/>
              </a:rPr>
            </a:br>
            <a:r>
              <a:rPr lang="en-GB" altLang="en-US" sz="2200" dirty="0">
                <a:solidFill>
                  <a:schemeClr val="bg1"/>
                </a:solidFill>
                <a:latin typeface="Arial" panose="020B0604020202020204" pitchFamily="34" charset="0"/>
                <a:cs typeface="Arial" panose="020B0604020202020204" pitchFamily="34" charset="0"/>
              </a:rPr>
              <a:t>in the Victorian era” and that her lack of </a:t>
            </a:r>
            <a:br>
              <a:rPr lang="en-GB" altLang="en-US" sz="2200" dirty="0">
                <a:solidFill>
                  <a:schemeClr val="bg1"/>
                </a:solidFill>
                <a:latin typeface="Arial" panose="020B0604020202020204" pitchFamily="34" charset="0"/>
                <a:cs typeface="Arial" panose="020B0604020202020204" pitchFamily="34" charset="0"/>
              </a:rPr>
            </a:br>
            <a:r>
              <a:rPr lang="en-GB" altLang="en-US" sz="2200" dirty="0">
                <a:solidFill>
                  <a:schemeClr val="bg1"/>
                </a:solidFill>
                <a:latin typeface="Arial" panose="020B0604020202020204" pitchFamily="34" charset="0"/>
                <a:cs typeface="Arial" panose="020B0604020202020204" pitchFamily="34" charset="0"/>
              </a:rPr>
              <a:t>choice in this makes her “unlike Bathsheba” (p.2)</a:t>
            </a:r>
          </a:p>
          <a:p>
            <a:pPr marL="342900" indent="-342900" defTabSz="914400">
              <a:lnSpc>
                <a:spcPct val="107000"/>
              </a:lnSpc>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20187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1999" y="1613557"/>
            <a:ext cx="8473461" cy="7266605"/>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innocence of Tess and Hardy’s description of her as “a pure woman” (p.3)</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Bathsheba: “independent” and “not treated the same as other women” (p.3); “narcissistic” (p.3) and “emotional” and “impulsive” (p.4)</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Fanny: “the obvious victim” in “Far from the Madding Crowd” (p.4)</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Alec and Troy: villains of their respective novels (pages 4 and 5) </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contrasts with Gabriel Oak (“a reliable and good man”)  and with Angel (“not a villain or a hero”) (p.5)</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Angel and “the double standards that existed” </a:t>
            </a:r>
            <a:br>
              <a:rPr lang="en-GB" sz="2200" dirty="0">
                <a:solidFill>
                  <a:schemeClr val="bg1"/>
                </a:solidFill>
                <a:latin typeface="Arial" panose="020B0604020202020204" pitchFamily="34" charset="0"/>
                <a:cs typeface="Arial" panose="020B0604020202020204" pitchFamily="34" charset="0"/>
              </a:rPr>
            </a:br>
            <a:r>
              <a:rPr lang="en-GB" sz="2200" dirty="0">
                <a:solidFill>
                  <a:schemeClr val="bg1"/>
                </a:solidFill>
                <a:latin typeface="Arial" panose="020B0604020202020204" pitchFamily="34" charset="0"/>
                <a:cs typeface="Arial" panose="020B0604020202020204" pitchFamily="34" charset="0"/>
              </a:rPr>
              <a:t>(p.6)</a:t>
            </a:r>
          </a:p>
          <a:p>
            <a:pPr defTabSz="914400" eaLnBrk="1" hangingPunct="1">
              <a:buFont typeface="Wingdings" panose="05000000000000000000" pitchFamily="2" charset="2"/>
              <a:buChar char="w"/>
            </a:pPr>
            <a:endParaRPr lang="en-GB" altLang="en-US" sz="2400" dirty="0">
              <a:latin typeface="Arial" panose="020B0604020202020204" pitchFamily="34" charset="0"/>
              <a:ea typeface="Calibri" panose="020F050202020403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67343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793098"/>
            <a:ext cx="8280000" cy="5418150"/>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key events in the two texts</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episode when Tess confesses her past to Angel (p.6) </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Fanny walking to the poor house (p.6) </a:t>
            </a:r>
          </a:p>
          <a:p>
            <a:pPr marL="342900" indent="-342900" defTabSz="914400">
              <a:spcAft>
                <a:spcPts val="600"/>
              </a:spcAft>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endings of both novels (p.7)</a:t>
            </a:r>
          </a:p>
          <a:p>
            <a:pPr marL="342900" indent="-342900" defTabSz="914400">
              <a:lnSpc>
                <a:spcPct val="107000"/>
              </a:lnSpc>
              <a:spcBef>
                <a:spcPct val="20000"/>
              </a:spcBef>
              <a:spcAft>
                <a:spcPts val="6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lnSpc>
                <a:spcPct val="107000"/>
              </a:lnSpc>
              <a:spcBef>
                <a:spcPct val="20000"/>
              </a:spcBef>
              <a:spcAft>
                <a:spcPts val="600"/>
              </a:spcAft>
              <a:buFont typeface="Wingdings" pitchFamily="2" charset="2"/>
              <a:buChar char="w"/>
              <a:defRPr/>
            </a:pPr>
            <a:endParaRPr lang="en-GB" altLang="en-US" sz="2200" dirty="0">
              <a:solidFill>
                <a:schemeClr val="bg1"/>
              </a:solidFill>
              <a:latin typeface="Arial" panose="020B0604020202020204" pitchFamily="34" charset="0"/>
              <a:cs typeface="Arial" panose="020B0604020202020204" pitchFamily="34" charset="0"/>
            </a:endParaRPr>
          </a:p>
          <a:p>
            <a:pPr defTabSz="914400" eaLnBrk="1" hangingPunct="1">
              <a:buFont typeface="Wingdings" panose="05000000000000000000" pitchFamily="2" charset="2"/>
              <a:buChar char="w"/>
            </a:pPr>
            <a:endParaRPr lang="en-GB" altLang="en-US" sz="2400" dirty="0">
              <a:latin typeface="Arial" panose="020B0604020202020204" pitchFamily="34" charset="0"/>
              <a:ea typeface="Calibri" panose="020F050202020403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66464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793098"/>
            <a:ext cx="8280000" cy="6172202"/>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symbolism </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Angel and Gabriel (pages 7 and 8) </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Alec as devil (p.8)  </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the use of nature in both texts (pages 8 and 9)</a:t>
            </a:r>
          </a:p>
          <a:p>
            <a:pPr marL="342900" indent="-342900" defTabSz="914400">
              <a:spcAft>
                <a:spcPts val="600"/>
              </a:spcAft>
              <a:buFont typeface="Wingdings" pitchFamily="2" charset="2"/>
              <a:buChar char="w"/>
              <a:defRPr/>
            </a:pPr>
            <a:r>
              <a:rPr lang="en-GB" sz="2200" dirty="0" err="1">
                <a:solidFill>
                  <a:schemeClr val="bg1"/>
                </a:solidFill>
                <a:latin typeface="Arial" panose="020B0604020202020204" pitchFamily="34" charset="0"/>
                <a:cs typeface="Arial" panose="020B0604020202020204" pitchFamily="34" charset="0"/>
              </a:rPr>
              <a:t>Izz</a:t>
            </a:r>
            <a:r>
              <a:rPr lang="en-GB" sz="2200" dirty="0">
                <a:solidFill>
                  <a:schemeClr val="bg1"/>
                </a:solidFill>
                <a:latin typeface="Arial" panose="020B0604020202020204" pitchFamily="34" charset="0"/>
                <a:cs typeface="Arial" panose="020B0604020202020204" pitchFamily="34" charset="0"/>
              </a:rPr>
              <a:t> </a:t>
            </a:r>
            <a:r>
              <a:rPr lang="en-GB" sz="2200" dirty="0" err="1">
                <a:solidFill>
                  <a:schemeClr val="bg1"/>
                </a:solidFill>
                <a:latin typeface="Arial" panose="020B0604020202020204" pitchFamily="34" charset="0"/>
                <a:cs typeface="Arial" panose="020B0604020202020204" pitchFamily="34" charset="0"/>
              </a:rPr>
              <a:t>Huett</a:t>
            </a:r>
            <a:r>
              <a:rPr lang="en-GB" sz="2200" dirty="0">
                <a:solidFill>
                  <a:schemeClr val="bg1"/>
                </a:solidFill>
                <a:latin typeface="Arial" panose="020B0604020202020204" pitchFamily="34" charset="0"/>
                <a:cs typeface="Arial" panose="020B0604020202020204" pitchFamily="34" charset="0"/>
              </a:rPr>
              <a:t>: “Because nobody could love ‘</a:t>
            </a:r>
            <a:r>
              <a:rPr lang="en-GB" sz="2200" dirty="0" err="1">
                <a:solidFill>
                  <a:schemeClr val="bg1"/>
                </a:solidFill>
                <a:latin typeface="Arial" panose="020B0604020202020204" pitchFamily="34" charset="0"/>
                <a:cs typeface="Arial" panose="020B0604020202020204" pitchFamily="34" charset="0"/>
              </a:rPr>
              <a:t>ee</a:t>
            </a:r>
            <a:r>
              <a:rPr lang="en-GB" sz="2200" dirty="0">
                <a:solidFill>
                  <a:schemeClr val="bg1"/>
                </a:solidFill>
                <a:latin typeface="Arial" panose="020B0604020202020204" pitchFamily="34" charset="0"/>
                <a:cs typeface="Arial" panose="020B0604020202020204" pitchFamily="34" charset="0"/>
              </a:rPr>
              <a:t> more than Tess did!” (p.2)</a:t>
            </a:r>
          </a:p>
          <a:p>
            <a:pPr marL="342900" indent="-342900" defTabSz="914400">
              <a:lnSpc>
                <a:spcPct val="107000"/>
              </a:lnSpc>
              <a:spcBef>
                <a:spcPct val="20000"/>
              </a:spcBef>
              <a:spcAft>
                <a:spcPts val="6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lnSpc>
                <a:spcPct val="107000"/>
              </a:lnSpc>
              <a:spcBef>
                <a:spcPct val="20000"/>
              </a:spcBef>
              <a:spcAft>
                <a:spcPts val="600"/>
              </a:spcAft>
              <a:buFont typeface="Wingdings" pitchFamily="2" charset="2"/>
              <a:buChar char="w"/>
              <a:defRPr/>
            </a:pPr>
            <a:endParaRPr lang="en-GB" altLang="en-US" sz="2200" dirty="0">
              <a:solidFill>
                <a:schemeClr val="bg1"/>
              </a:solidFill>
              <a:latin typeface="Arial" panose="020B0604020202020204" pitchFamily="34" charset="0"/>
              <a:cs typeface="Arial" panose="020B0604020202020204" pitchFamily="34" charset="0"/>
            </a:endParaRPr>
          </a:p>
          <a:p>
            <a:pPr defTabSz="914400" eaLnBrk="1" hangingPunct="1">
              <a:buFont typeface="Wingdings" panose="05000000000000000000" pitchFamily="2" charset="2"/>
              <a:buChar char="w"/>
            </a:pPr>
            <a:endParaRPr lang="en-GB" altLang="en-US" sz="2400" dirty="0">
              <a:latin typeface="Arial" panose="020B0604020202020204" pitchFamily="34" charset="0"/>
              <a:ea typeface="Calibri" panose="020F050202020403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23593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analysis</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3479927"/>
          </a:xfrm>
          <a:prstGeom prst="rect">
            <a:avLst/>
          </a:prstGeom>
          <a:noFill/>
        </p:spPr>
        <p:txBody>
          <a:bodyPr wrap="square" rtlCol="0">
            <a:spAutoFit/>
          </a:bodyPr>
          <a:lstStyle/>
          <a:p>
            <a:pPr marL="342900" indent="-342900" defTabSz="914400" eaLnBrk="1" hangingPunct="1">
              <a:spcAft>
                <a:spcPts val="600"/>
              </a:spcAft>
              <a:buFont typeface="Wingdings" pitchFamily="2" charset="2"/>
              <a:buChar char="w"/>
              <a:defRPr/>
            </a:pPr>
            <a:r>
              <a:rPr lang="en-GB" sz="2400" dirty="0">
                <a:solidFill>
                  <a:schemeClr val="bg1"/>
                </a:solidFill>
                <a:latin typeface="Arial" panose="020B0604020202020204" pitchFamily="34" charset="0"/>
                <a:ea typeface="Calibri" panose="020F0502020204030204" pitchFamily="34" charset="0"/>
                <a:cs typeface="Arial" panose="020B0604020202020204" pitchFamily="34" charset="0"/>
              </a:rPr>
              <a:t>some attempt to analyse literary techniques </a:t>
            </a:r>
          </a:p>
          <a:p>
            <a:pPr marL="342900" indent="-342900" defTabSz="914400" eaLnBrk="1" hangingPunct="1">
              <a:spcAft>
                <a:spcPts val="600"/>
              </a:spcAft>
              <a:buFont typeface="Wingdings" pitchFamily="2" charset="2"/>
              <a:buChar char="w"/>
              <a:defRPr/>
            </a:pPr>
            <a:r>
              <a:rPr lang="en-GB" sz="2400" dirty="0">
                <a:solidFill>
                  <a:schemeClr val="bg1"/>
                </a:solidFill>
                <a:latin typeface="Arial" panose="020B0604020202020204" pitchFamily="34" charset="0"/>
                <a:ea typeface="Calibri" panose="020F0502020204030204" pitchFamily="34" charset="0"/>
                <a:cs typeface="Arial" panose="020B0604020202020204" pitchFamily="34" charset="0"/>
              </a:rPr>
              <a:t>weakness in the depth of the analysis</a:t>
            </a:r>
          </a:p>
          <a:p>
            <a:pPr marL="342900" indent="-342900" defTabSz="914400" eaLnBrk="1" hangingPunct="1">
              <a:spcAft>
                <a:spcPts val="600"/>
              </a:spcAft>
              <a:buFont typeface="Wingdings" pitchFamily="2" charset="2"/>
              <a:buChar char="w"/>
              <a:defRPr/>
            </a:pPr>
            <a:r>
              <a:rPr lang="en-GB" sz="2400" dirty="0">
                <a:solidFill>
                  <a:schemeClr val="bg1"/>
                </a:solidFill>
                <a:latin typeface="Arial" panose="020B0604020202020204" pitchFamily="34" charset="0"/>
                <a:ea typeface="Calibri" panose="020F0502020204030204" pitchFamily="34" charset="0"/>
                <a:cs typeface="Arial" panose="020B0604020202020204" pitchFamily="34" charset="0"/>
              </a:rPr>
              <a:t>brief and rather obvious statements of character traits followed by quotation and reference</a:t>
            </a:r>
            <a:endParaRPr lang="en-GB" sz="2400" kern="0" dirty="0">
              <a:solidFill>
                <a:schemeClr val="bg1"/>
              </a:solidFill>
              <a:latin typeface="Arial"/>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14585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927503"/>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“She also has a narcissistic nature, as she thinks she is too good for some men. We are shown this with Gabriel Oak: ‘He wasn’t quite good enough for me.’” (pages 3 and 4) </a:t>
            </a:r>
          </a:p>
          <a:p>
            <a:pPr marL="342900" indent="-342900" defTabSz="914400">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“Alec is also very deceitful as he acts very warm and kind towards Tess, only to then take advantage of her when she is sleeping and very vulnerable.” (p.5)</a:t>
            </a:r>
          </a:p>
          <a:p>
            <a:pPr defTabSz="914400" eaLnBrk="1" hangingPunct="1"/>
            <a:endParaRPr lang="en-GB" altLang="en-US" sz="2400" dirty="0">
              <a:latin typeface="Arial" panose="020B0604020202020204" pitchFamily="34" charset="0"/>
              <a:ea typeface="Calibri" panose="020F050202020403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0857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defTabSz="914400">
              <a:defRPr/>
            </a:pPr>
            <a:r>
              <a:rPr lang="en-GB" sz="3000" b="1" kern="0" dirty="0">
                <a:solidFill>
                  <a:schemeClr val="bg1"/>
                </a:solidFill>
                <a:latin typeface="Arial" pitchFamily="34" charset="0"/>
              </a:rPr>
              <a:t>Detailed marking </a:t>
            </a:r>
            <a:r>
              <a:rPr lang="en-GB" sz="3000" kern="0" dirty="0">
                <a:solidFill>
                  <a:schemeClr val="bg1"/>
                </a:solidFill>
              </a:rPr>
              <a:t>i</a:t>
            </a:r>
            <a:r>
              <a:rPr lang="en-GB" sz="3000" b="1" kern="0" dirty="0">
                <a:solidFill>
                  <a:schemeClr val="bg1"/>
                </a:solidFill>
                <a:latin typeface="Arial" pitchFamily="34" charset="0"/>
              </a:rPr>
              <a:t>nstructions </a:t>
            </a:r>
            <a:endParaRPr lang="en-US" sz="3000" b="1" kern="0"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5706177"/>
          </a:xfrm>
          <a:prstGeom prst="rect">
            <a:avLst/>
          </a:prstGeom>
          <a:noFill/>
        </p:spPr>
        <p:txBody>
          <a:bodyPr wrap="square" rtlCol="0">
            <a:spAutoFit/>
          </a:bodyPr>
          <a:lstStyle/>
          <a:p>
            <a:pPr marL="342900" indent="-342900" defTabSz="914400" eaLnBrk="1" hangingPunct="1">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Select the band containing the descriptors that most closely describe the dissertation. </a:t>
            </a:r>
          </a:p>
          <a:p>
            <a:pPr marL="342900" indent="-342900" defTabSz="914400" eaLnBrk="1" hangingPunct="1">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Where the evidence fully meets the standard described, award the highest available mark from that band range.</a:t>
            </a:r>
          </a:p>
          <a:p>
            <a:pPr marL="342900" indent="-342900" defTabSz="914400" eaLnBrk="1" hangingPunct="1">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Where the candidate’s work just meets the standard described, award the lowest mark from that band range.</a:t>
            </a:r>
          </a:p>
          <a:p>
            <a:pPr marL="342900" indent="-342900" defTabSz="914400" eaLnBrk="1" hangingPunct="1">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Otherwise, award the mark from the middle of that band range.</a:t>
            </a:r>
          </a:p>
          <a:p>
            <a:pPr marL="342900" indent="-342900" defTabSz="914400">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Where the number of marks in the band selected is four, use professional judgement to decide allocation of the mark.</a:t>
            </a:r>
          </a:p>
          <a:p>
            <a:pPr marL="342900" indent="-342900" defTabSz="914400">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For example 14–11, reconsider the candidate’s abilities in </a:t>
            </a:r>
            <a:br>
              <a:rPr lang="en-GB" altLang="en-US" sz="2200" dirty="0">
                <a:solidFill>
                  <a:schemeClr val="bg1"/>
                </a:solidFill>
                <a:latin typeface="Arial" panose="020B0604020202020204" pitchFamily="34" charset="0"/>
                <a:cs typeface="Arial" panose="020B0604020202020204" pitchFamily="34" charset="0"/>
              </a:rPr>
            </a:br>
            <a:r>
              <a:rPr lang="en-GB" altLang="en-US" sz="2200" dirty="0">
                <a:solidFill>
                  <a:schemeClr val="bg1"/>
                </a:solidFill>
                <a:latin typeface="Arial" panose="020B0604020202020204" pitchFamily="34" charset="0"/>
                <a:cs typeface="Arial" panose="020B0604020202020204" pitchFamily="34" charset="0"/>
              </a:rPr>
              <a:t>the four main characteristics.</a:t>
            </a:r>
          </a:p>
          <a:p>
            <a:pPr marL="342900" indent="-342900" defTabSz="914400" eaLnBrk="1" hangingPunct="1">
              <a:spcBef>
                <a:spcPct val="20000"/>
              </a:spcBef>
              <a:buFont typeface="Wingdings" pitchFamily="2" charset="2"/>
              <a:buChar char="w"/>
              <a:defRPr/>
            </a:pPr>
            <a:endParaRPr lang="en-GB" sz="2400" kern="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55088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6435608"/>
          </a:xfrm>
          <a:prstGeom prst="rect">
            <a:avLst/>
          </a:prstGeom>
          <a:noFill/>
        </p:spPr>
        <p:txBody>
          <a:bodyPr wrap="square" rtlCol="0">
            <a:spAutoFit/>
          </a:bodyPr>
          <a:lstStyle/>
          <a:p>
            <a:pPr marL="342900" indent="-342900" defTabSz="914400">
              <a:spcAft>
                <a:spcPts val="600"/>
              </a:spcAft>
              <a:buFont typeface="Arial" panose="020B0604020202020204" pitchFamily="34" charset="0"/>
              <a:buChar char="•"/>
              <a:defRPr/>
            </a:pPr>
            <a:r>
              <a:rPr lang="en-GB" sz="2200" dirty="0">
                <a:solidFill>
                  <a:schemeClr val="bg1"/>
                </a:solidFill>
                <a:latin typeface="Arial" panose="020B0604020202020204" pitchFamily="34" charset="0"/>
                <a:cs typeface="Arial" panose="020B0604020202020204" pitchFamily="34" charset="0"/>
              </a:rPr>
              <a:t>“When Alec takes advantage of Tess in the woods it is foggy, so the reader cannot ‘see’ what is happening. This leaves it more to the reader’s interpretation, and a scene like this would not have been well perceived at that time as it was a very sensitive topic and still to this day.” (p.5)</a:t>
            </a:r>
          </a:p>
          <a:p>
            <a:pPr marL="342900" indent="-342900" defTabSz="914400">
              <a:spcAft>
                <a:spcPts val="600"/>
              </a:spcAft>
              <a:buFont typeface="Arial" panose="020B0604020202020204" pitchFamily="34" charset="0"/>
              <a:buChar char="•"/>
              <a:defRPr/>
            </a:pPr>
            <a:r>
              <a:rPr lang="en-GB" sz="2200" dirty="0">
                <a:solidFill>
                  <a:schemeClr val="bg1"/>
                </a:solidFill>
                <a:latin typeface="Arial" panose="020B0604020202020204" pitchFamily="34" charset="0"/>
                <a:cs typeface="Arial" panose="020B0604020202020204" pitchFamily="34" charset="0"/>
              </a:rPr>
              <a:t>“During her walk, she is alone with crutches made from nothing but wood. She is also pregnant and starving . . . this scene shows she is the true victim of the novel.” (p.5)</a:t>
            </a:r>
          </a:p>
          <a:p>
            <a:pPr marL="342900" indent="-342900" defTabSz="914400">
              <a:spcAft>
                <a:spcPts val="600"/>
              </a:spcAft>
              <a:buFont typeface="Arial" panose="020B0604020202020204" pitchFamily="34" charset="0"/>
              <a:buChar char="•"/>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Aft>
                <a:spcPts val="600"/>
              </a:spcAft>
              <a:buFont typeface="Arial" panose="020B0604020202020204" pitchFamily="34" charset="0"/>
              <a:buChar char="•"/>
              <a:defRPr/>
            </a:pPr>
            <a:endParaRPr lang="en-GB" sz="2200" dirty="0">
              <a:solidFill>
                <a:schemeClr val="bg1"/>
              </a:solidFill>
              <a:latin typeface="Arial" panose="020B0604020202020204" pitchFamily="34" charset="0"/>
              <a:cs typeface="Arial" panose="020B0604020202020204" pitchFamily="34" charset="0"/>
            </a:endParaRPr>
          </a:p>
          <a:p>
            <a:pPr defTabSz="914400" eaLnBrk="1" hangingPunct="1">
              <a:buFont typeface="Wingdings" panose="05000000000000000000" pitchFamily="2" charset="2"/>
              <a:buChar char="w"/>
            </a:pPr>
            <a:endParaRPr lang="en-GB" altLang="en-US" sz="2400" dirty="0">
              <a:latin typeface="Arial" panose="020B0604020202020204" pitchFamily="34" charset="0"/>
              <a:ea typeface="Calibri" panose="020F050202020403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98227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analysis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5926879"/>
          </a:xfrm>
          <a:prstGeom prst="rect">
            <a:avLst/>
          </a:prstGeom>
          <a:noFill/>
        </p:spPr>
        <p:txBody>
          <a:bodyPr wrap="square" rtlCol="0">
            <a:spAutoFit/>
          </a:bodyPr>
          <a:lstStyle/>
          <a:p>
            <a:pPr marL="342900" indent="-342900" defTabSz="914400" eaLnBrk="1" hangingPunct="1">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some appropriate analysis of symbolism </a:t>
            </a:r>
          </a:p>
          <a:p>
            <a:pPr marL="342900" indent="-342900" defTabSz="914400" eaLnBrk="1" hangingPunct="1">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the angelic connotations of Angel and Gabriel (pages 7 and 8) </a:t>
            </a:r>
          </a:p>
          <a:p>
            <a:pPr marL="342900" indent="-342900" defTabSz="914400" eaLnBrk="1" hangingPunct="1">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Alec with “fire behind him” (p.8)</a:t>
            </a:r>
          </a:p>
          <a:p>
            <a:pPr marL="342900" indent="-342900" defTabSz="914400" eaLnBrk="1" hangingPunct="1">
              <a:spcAft>
                <a:spcPts val="600"/>
              </a:spcAft>
              <a:buFont typeface="Wingdings" pitchFamily="2" charset="2"/>
              <a:buChar char="w"/>
              <a:defRPr/>
            </a:pPr>
            <a:r>
              <a:rPr lang="en-GB" sz="2200" dirty="0">
                <a:solidFill>
                  <a:schemeClr val="bg1"/>
                </a:solidFill>
                <a:latin typeface="Arial" panose="020B0604020202020204" pitchFamily="34" charset="0"/>
                <a:cs typeface="Arial" panose="020B0604020202020204" pitchFamily="34" charset="0"/>
              </a:rPr>
              <a:t>the parallels between Tess and Hardy’s use of setting (p.8) and how “the use of nature in “Far from the Madding Crowd” shows how the countryside is not always peaceful with no conflict” (p.8)</a:t>
            </a:r>
          </a:p>
          <a:p>
            <a:pPr marL="342900" indent="-342900" defTabSz="914400">
              <a:lnSpc>
                <a:spcPct val="107000"/>
              </a:lnSpc>
              <a:spcBef>
                <a:spcPct val="20000"/>
              </a:spcBef>
              <a:spcAft>
                <a:spcPts val="6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defTabSz="914400" eaLnBrk="1" hangingPunct="1">
              <a:buFont typeface="Wingdings" panose="05000000000000000000" pitchFamily="2" charset="2"/>
              <a:buChar char="w"/>
            </a:pPr>
            <a:endParaRPr lang="en-GB" altLang="en-US" sz="2400" dirty="0">
              <a:latin typeface="Arial" panose="020B0604020202020204" pitchFamily="34" charset="0"/>
              <a:ea typeface="Calibri" panose="020F050202020403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93944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evaluation</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eaLnBrk="1" hangingPunct="1">
              <a:buFont typeface="Wingdings" pitchFamily="2" charset="2"/>
              <a:buChar char="w"/>
              <a:defRPr/>
            </a:pPr>
            <a:r>
              <a:rPr lang="en-GB" sz="2400" dirty="0">
                <a:solidFill>
                  <a:schemeClr val="bg1"/>
                </a:solidFill>
                <a:latin typeface="Arial" panose="020B0604020202020204" pitchFamily="34" charset="0"/>
                <a:ea typeface="Calibri" panose="020F0502020204030204" pitchFamily="34" charset="0"/>
                <a:cs typeface="Arial" panose="020B0604020202020204" pitchFamily="34" charset="0"/>
              </a:rPr>
              <a:t>an implied evaluative stance with respect to the texts and task</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090989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evaluation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451475"/>
          </a:xfrm>
          <a:prstGeom prst="rect">
            <a:avLst/>
          </a:prstGeom>
          <a:noFill/>
        </p:spPr>
        <p:txBody>
          <a:bodyPr wrap="square" rtlCol="0">
            <a:spAutoFit/>
          </a:bodyPr>
          <a:lstStyle/>
          <a:p>
            <a:pPr marL="342900" indent="-342900" defTabSz="914400">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an explicit evaluative comment begins the concluding paragraph on p.9: “. . . Thomas Hardy successfully displays the way women were mistreated in the Victorian era. . .”</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81843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expression</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811317"/>
          </a:xfrm>
          <a:prstGeom prst="rect">
            <a:avLst/>
          </a:prstGeom>
          <a:noFill/>
        </p:spPr>
        <p:txBody>
          <a:bodyPr wrap="square" rtlCol="0">
            <a:spAutoFit/>
          </a:bodyPr>
          <a:lstStyle/>
          <a:p>
            <a:pPr marL="342900" indent="-342900" defTabSz="914400">
              <a:lnSpc>
                <a:spcPct val="107000"/>
              </a:lnSpc>
              <a:spcAft>
                <a:spcPts val="1000"/>
              </a:spcAft>
              <a:buFont typeface="Arial" panose="020B0604020202020204" pitchFamily="34" charset="0"/>
              <a:buChar char="•"/>
              <a:defRPr/>
            </a:pPr>
            <a:r>
              <a:rPr lang="en-GB" sz="2400" dirty="0">
                <a:solidFill>
                  <a:schemeClr val="bg1"/>
                </a:solidFill>
                <a:latin typeface="Arial" panose="020B0604020202020204" pitchFamily="34" charset="0"/>
                <a:cs typeface="Arial" panose="020B0604020202020204" pitchFamily="34" charset="0"/>
              </a:rPr>
              <a:t>some attempt to use appropriate critical/analytical terminology</a:t>
            </a:r>
          </a:p>
          <a:p>
            <a:pPr marL="342900" indent="-342900" defTabSz="914400">
              <a:lnSpc>
                <a:spcPct val="107000"/>
              </a:lnSpc>
              <a:spcAft>
                <a:spcPts val="1000"/>
              </a:spcAft>
              <a:buFont typeface="Arial" panose="020B0604020202020204" pitchFamily="34" charset="0"/>
              <a:buChar char="•"/>
              <a:defRPr/>
            </a:pPr>
            <a:r>
              <a:rPr lang="en-GB" sz="2400" dirty="0">
                <a:solidFill>
                  <a:schemeClr val="bg1"/>
                </a:solidFill>
                <a:latin typeface="Arial" panose="020B0604020202020204" pitchFamily="34" charset="0"/>
                <a:cs typeface="Arial" panose="020B0604020202020204" pitchFamily="34" charset="0"/>
              </a:rPr>
              <a:t>weaknesses in the use of style and language affect the strength of the candidate’s argument</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79134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expression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 . . she never lay emphasis on the face that Angel chose her” (p.2)</a:t>
            </a:r>
          </a:p>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 . . he is already riding off into the sunset with another woman” (p.6)</a:t>
            </a:r>
          </a:p>
          <a:p>
            <a:pPr marL="342900" indent="-342900" defTabSz="914400">
              <a:lnSpc>
                <a:spcPct val="115000"/>
              </a:lnSpc>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pPr marL="342900" indent="-342900" defTabSz="914400">
              <a:lnSpc>
                <a:spcPct val="115000"/>
              </a:lnSpc>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10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55656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4 – mark </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725396"/>
          </a:xfrm>
          <a:prstGeom prst="rect">
            <a:avLst/>
          </a:prstGeom>
          <a:noFill/>
        </p:spPr>
        <p:txBody>
          <a:bodyPr wrap="square" rtlCol="0">
            <a:spAutoFit/>
          </a:bodyPr>
          <a:lstStyle/>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holistic assessment</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band range: 14-11</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fully meets descriptor</a:t>
            </a:r>
          </a:p>
          <a:p>
            <a:pPr marL="342900" indent="-342900" defTabSz="914400">
              <a:spcAft>
                <a:spcPts val="600"/>
              </a:spcAft>
              <a:buFont typeface="Wingdings" pitchFamily="2" charset="2"/>
              <a:buChar char="w"/>
              <a:defRPr/>
            </a:pPr>
            <a:r>
              <a:rPr lang="en-GB" sz="2400" dirty="0">
                <a:solidFill>
                  <a:schemeClr val="bg1"/>
                </a:solidFill>
                <a:latin typeface="Arial" panose="020B0604020202020204" pitchFamily="34" charset="0"/>
                <a:cs typeface="Arial" panose="020B0604020202020204" pitchFamily="34" charset="0"/>
              </a:rPr>
              <a:t>mark awarded: 14</a:t>
            </a: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2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altLang="en-US" sz="2400" dirty="0">
              <a:solidFill>
                <a:schemeClr val="bg1"/>
              </a:solidFill>
              <a:latin typeface="Arial" panose="020B0604020202020204" pitchFamily="34" charset="0"/>
              <a:cs typeface="Arial" panose="020B0604020202020204" pitchFamily="34" charset="0"/>
            </a:endParaRPr>
          </a:p>
          <a:p>
            <a:pPr marL="342900" indent="-342900" defTabSz="914400">
              <a:spcBef>
                <a:spcPct val="20000"/>
              </a:spcBef>
              <a:spcAft>
                <a:spcPts val="800"/>
              </a:spcAft>
              <a:buFont typeface="Wingdings" pitchFamily="2" charset="2"/>
              <a:buChar char="w"/>
              <a:defRPr/>
            </a:pPr>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330921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000" b="1" i="0" u="none" strike="noStrike" kern="0" cap="none" spc="0" normalizeH="0" baseline="0" noProof="0" dirty="0">
                <a:ln>
                  <a:noFill/>
                </a:ln>
                <a:solidFill>
                  <a:prstClr val="white"/>
                </a:solidFill>
                <a:effectLst/>
                <a:uLnTx/>
                <a:uFillTx/>
                <a:latin typeface="Arial" pitchFamily="34" charset="0"/>
                <a:ea typeface="+mj-ea"/>
                <a:cs typeface="+mj-cs"/>
              </a:rPr>
              <a:t>Frequently asked questions</a:t>
            </a:r>
          </a:p>
        </p:txBody>
      </p:sp>
      <p:sp>
        <p:nvSpPr>
          <p:cNvPr id="2" name="TextBox 1"/>
          <p:cNvSpPr txBox="1"/>
          <p:nvPr/>
        </p:nvSpPr>
        <p:spPr>
          <a:xfrm>
            <a:off x="432000" y="1269000"/>
            <a:ext cx="8280000" cy="4320000"/>
          </a:xfrm>
          <a:prstGeom prst="rect">
            <a:avLst/>
          </a:prstGeom>
          <a:noFill/>
        </p:spPr>
        <p:txBody>
          <a:bodyPr wrap="square" rtlCol="0">
            <a:spAutoFit/>
          </a:bodyPr>
          <a:lstStyle/>
          <a:p>
            <a:pPr defTabSz="914400" eaLnBrk="1" hangingPunct="1">
              <a:defRPr/>
            </a:pPr>
            <a:r>
              <a:rPr lang="en-GB" sz="2400" kern="0" dirty="0">
                <a:solidFill>
                  <a:schemeClr val="bg1"/>
                </a:solidFill>
                <a:latin typeface="Arial"/>
              </a:rPr>
              <a:t>How important is secondary reading in a dissertation?</a:t>
            </a:r>
          </a:p>
          <a:p>
            <a:pPr marL="342900" indent="-342900" defTabSz="914400" eaLnBrk="1" hangingPunct="1">
              <a:buFont typeface="Wingdings" pitchFamily="2" charset="2"/>
              <a:buChar char="w"/>
              <a:defRPr/>
            </a:pPr>
            <a:endParaRPr lang="en-GB" sz="2400" kern="0" dirty="0">
              <a:solidFill>
                <a:schemeClr val="bg1"/>
              </a:solidFill>
              <a:latin typeface="Arial"/>
            </a:endParaRPr>
          </a:p>
          <a:p>
            <a:pPr defTabSz="914400" eaLnBrk="1" hangingPunct="1">
              <a:defRPr/>
            </a:pPr>
            <a:r>
              <a:rPr lang="en-GB" sz="2400" i="1" dirty="0">
                <a:solidFill>
                  <a:schemeClr val="bg1"/>
                </a:solidFill>
                <a:latin typeface="Arial" panose="020B0604020202020204" pitchFamily="34" charset="0"/>
                <a:cs typeface="Arial" panose="020B0604020202020204" pitchFamily="34" charset="0"/>
              </a:rPr>
              <a:t>A dissertation with no secondary reading could be awarded full marks, and conversely, a dissertation with two pages of secondary sources could be awarded 7 marks. It is all about what the texts themselves demand, and it is often more about the quality and relevance of secondary sources than any arithmetical or binary view of secondary sources being good or bad. It is more important that a candidate's use of secondary sources assists the candidate in supporting their line of argument. </a:t>
            </a:r>
            <a:endParaRPr lang="en-GB" sz="2400" i="1" kern="0" dirty="0">
              <a:solidFill>
                <a:schemeClr val="bg1"/>
              </a:solidFill>
              <a:latin typeface="Arial" panose="020B060402020202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3705677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000" b="1" i="0" u="none" strike="noStrike" kern="0" cap="none" spc="0" normalizeH="0" baseline="0" noProof="0" dirty="0">
                <a:ln>
                  <a:noFill/>
                </a:ln>
                <a:solidFill>
                  <a:prstClr val="white"/>
                </a:solidFill>
                <a:effectLst/>
                <a:uLnTx/>
                <a:uFillTx/>
                <a:latin typeface="Arial" pitchFamily="34" charset="0"/>
                <a:ea typeface="+mj-ea"/>
                <a:cs typeface="+mj-cs"/>
              </a:rPr>
              <a:t>Frequently asked questions (continued)</a:t>
            </a:r>
          </a:p>
        </p:txBody>
      </p:sp>
      <p:sp>
        <p:nvSpPr>
          <p:cNvPr id="2" name="TextBox 1"/>
          <p:cNvSpPr txBox="1"/>
          <p:nvPr/>
        </p:nvSpPr>
        <p:spPr>
          <a:xfrm>
            <a:off x="432000" y="1269000"/>
            <a:ext cx="8280000" cy="4524315"/>
          </a:xfrm>
          <a:prstGeom prst="rect">
            <a:avLst/>
          </a:prstGeom>
          <a:noFill/>
        </p:spPr>
        <p:txBody>
          <a:bodyPr wrap="square" lIns="91440" tIns="45720" rIns="91440" bIns="45720" rtlCol="0" anchor="t">
            <a:spAutoFit/>
          </a:bodyPr>
          <a:lstStyle/>
          <a:p>
            <a:pPr defTabSz="914400" eaLnBrk="1" hangingPunct="1">
              <a:defRPr/>
            </a:pPr>
            <a:r>
              <a:rPr lang="en-GB" sz="2400" kern="0" dirty="0">
                <a:solidFill>
                  <a:schemeClr val="bg1"/>
                </a:solidFill>
                <a:latin typeface="Arial" panose="020B0604020202020204" pitchFamily="34" charset="0"/>
                <a:cs typeface="Arial" panose="020B0604020202020204" pitchFamily="34" charset="0"/>
              </a:rPr>
              <a:t>How important is the level of demand in the chosen dissertation text(s)?</a:t>
            </a:r>
          </a:p>
          <a:p>
            <a:pPr marL="342900" indent="-342900" defTabSz="914400" eaLnBrk="1" hangingPunct="1">
              <a:buFont typeface="Wingdings" pitchFamily="2" charset="2"/>
              <a:buChar char="w"/>
              <a:defRPr/>
            </a:pPr>
            <a:endParaRPr lang="en-GB" sz="2400" kern="0" dirty="0">
              <a:solidFill>
                <a:schemeClr val="bg1"/>
              </a:solidFill>
              <a:latin typeface="Arial" panose="020B0604020202020204" pitchFamily="34" charset="0"/>
              <a:cs typeface="Arial" panose="020B0604020202020204" pitchFamily="34" charset="0"/>
            </a:endParaRPr>
          </a:p>
          <a:p>
            <a:pPr defTabSz="914400" eaLnBrk="1" hangingPunct="1">
              <a:defRPr/>
            </a:pPr>
            <a:r>
              <a:rPr lang="en-GB" sz="2400" i="1" dirty="0">
                <a:solidFill>
                  <a:schemeClr val="bg1"/>
                </a:solidFill>
                <a:latin typeface="Arial"/>
                <a:cs typeface="Arial"/>
              </a:rPr>
              <a:t>A dissertation is a piece of critical literary discourse, and the 'literariness' of a text is important as it is that 'literariness' which provides the candidate with the raw material which allows them to show their analytical skills and evaluate their texts. </a:t>
            </a:r>
            <a:r>
              <a:rPr lang="en-GB" sz="2400" i="1">
                <a:solidFill>
                  <a:schemeClr val="bg1"/>
                </a:solidFill>
                <a:latin typeface="Arial"/>
                <a:cs typeface="Arial"/>
              </a:rPr>
              <a:t>So,</a:t>
            </a:r>
            <a:r>
              <a:rPr lang="en-GB" sz="2400" i="1" dirty="0">
                <a:solidFill>
                  <a:schemeClr val="bg1"/>
                </a:solidFill>
                <a:latin typeface="Arial"/>
                <a:cs typeface="Arial"/>
              </a:rPr>
              <a:t> it is important that at the heart of all dissertations is the literary discourse, and therefore level of demand can often be associated with the </a:t>
            </a:r>
            <a:r>
              <a:rPr lang="en-GB" sz="2400" i="1">
                <a:solidFill>
                  <a:schemeClr val="bg1"/>
                </a:solidFill>
                <a:latin typeface="Arial"/>
                <a:cs typeface="Arial"/>
              </a:rPr>
              <a:t>'literariness' of a text and its complexity and sophistication.</a:t>
            </a:r>
            <a:endParaRPr lang="en-GB" sz="2400" i="1" kern="0" dirty="0">
              <a:solidFill>
                <a:schemeClr val="bg1"/>
              </a:solidFill>
              <a:latin typeface="Arial"/>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8877538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000" b="1" i="0" u="none" strike="noStrike" kern="0" cap="none" spc="0" normalizeH="0" baseline="0" noProof="0" dirty="0">
                <a:ln>
                  <a:noFill/>
                </a:ln>
                <a:solidFill>
                  <a:prstClr val="white"/>
                </a:solidFill>
                <a:effectLst/>
                <a:uLnTx/>
                <a:uFillTx/>
                <a:latin typeface="Arial" pitchFamily="34" charset="0"/>
                <a:ea typeface="+mj-ea"/>
                <a:cs typeface="+mj-cs"/>
              </a:rPr>
              <a:t>Frequently asked questions (continued)</a:t>
            </a:r>
          </a:p>
        </p:txBody>
      </p:sp>
      <p:sp>
        <p:nvSpPr>
          <p:cNvPr id="2" name="TextBox 1"/>
          <p:cNvSpPr txBox="1"/>
          <p:nvPr/>
        </p:nvSpPr>
        <p:spPr>
          <a:xfrm>
            <a:off x="432000" y="1269000"/>
            <a:ext cx="8280000" cy="4320000"/>
          </a:xfrm>
          <a:prstGeom prst="rect">
            <a:avLst/>
          </a:prstGeom>
          <a:noFill/>
        </p:spPr>
        <p:txBody>
          <a:bodyPr wrap="square" rtlCol="0">
            <a:spAutoFit/>
          </a:bodyPr>
          <a:lstStyle/>
          <a:p>
            <a:pPr defTabSz="914400" eaLnBrk="1" hangingPunct="1">
              <a:spcBef>
                <a:spcPct val="20000"/>
              </a:spcBef>
              <a:defRPr/>
            </a:pPr>
            <a:r>
              <a:rPr lang="en-GB" sz="2400" kern="0" dirty="0">
                <a:solidFill>
                  <a:schemeClr val="bg1"/>
                </a:solidFill>
                <a:latin typeface="Arial"/>
              </a:rPr>
              <a:t>Is an imbalance in treatment of texts in a dissertation problematic?</a:t>
            </a:r>
          </a:p>
          <a:p>
            <a:pPr defTabSz="914400" eaLnBrk="1" hangingPunct="1">
              <a:spcBef>
                <a:spcPct val="20000"/>
              </a:spcBef>
              <a:defRPr/>
            </a:pPr>
            <a:endParaRPr lang="en-GB" sz="2400" kern="0" dirty="0">
              <a:solidFill>
                <a:schemeClr val="bg1"/>
              </a:solidFill>
              <a:latin typeface="Arial"/>
            </a:endParaRPr>
          </a:p>
          <a:p>
            <a:pPr>
              <a:defRPr/>
            </a:pPr>
            <a:r>
              <a:rPr lang="en-GB" sz="2400" i="1" dirty="0">
                <a:solidFill>
                  <a:schemeClr val="bg1"/>
                </a:solidFill>
                <a:latin typeface="Arial" panose="020B0604020202020204" pitchFamily="34" charset="0"/>
                <a:cs typeface="Arial" panose="020B0604020202020204" pitchFamily="34" charset="0"/>
              </a:rPr>
              <a:t>If a candidate defines two texts as being at the heart of a topic/task, then there should generally be a balanced approach if the candidate wishes to be seen as having, for example, ‘selections from across the breadth of the texts(s)’ as per the higher band ranges. A failure to do so could then be deemed to have ‘some limitations across the breadth’ or even ‘limited’ evidence to support the demands of the task.</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8973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defTabSz="914400" eaLnBrk="1" hangingPunct="1">
              <a:tabLst>
                <a:tab pos="6724650" algn="l"/>
              </a:tabLst>
              <a:defRPr/>
            </a:pPr>
            <a:r>
              <a:rPr lang="en-GB" sz="3000" b="1" kern="0" dirty="0">
                <a:solidFill>
                  <a:schemeClr val="bg1"/>
                </a:solidFill>
                <a:latin typeface="Arial" pitchFamily="34" charset="0"/>
              </a:rPr>
              <a:t>Candidate 1 – Waugh</a:t>
            </a:r>
            <a:endParaRPr lang="en-US" sz="3000" b="1" kern="0" dirty="0">
              <a:solidFill>
                <a:schemeClr val="bg1"/>
              </a:solidFill>
              <a:latin typeface="Arial" pitchFamily="34" charset="0"/>
            </a:endParaRPr>
          </a:p>
        </p:txBody>
      </p:sp>
      <p:sp>
        <p:nvSpPr>
          <p:cNvPr id="2" name="TextBox 1"/>
          <p:cNvSpPr txBox="1"/>
          <p:nvPr/>
        </p:nvSpPr>
        <p:spPr>
          <a:xfrm>
            <a:off x="432000" y="1269000"/>
            <a:ext cx="8280000" cy="4320000"/>
          </a:xfrm>
          <a:prstGeom prst="rect">
            <a:avLst/>
          </a:prstGeom>
          <a:noFill/>
        </p:spPr>
        <p:txBody>
          <a:bodyPr wrap="square" rtlCol="0">
            <a:spAutoFit/>
          </a:bodyPr>
          <a:lstStyle/>
          <a:p>
            <a:pPr defTabSz="914400" eaLnBrk="1" hangingPunct="1">
              <a:defRPr/>
            </a:pPr>
            <a:r>
              <a:rPr lang="en-GB" sz="2400" b="1" dirty="0">
                <a:solidFill>
                  <a:schemeClr val="bg1"/>
                </a:solidFill>
                <a:latin typeface="Arial" panose="020B0604020202020204" pitchFamily="34" charset="0"/>
                <a:ea typeface="Calibri" panose="020F0502020204030204" pitchFamily="34" charset="0"/>
                <a:cs typeface="Arial" panose="020B0604020202020204" pitchFamily="34" charset="0"/>
              </a:rPr>
              <a:t>Topic and Task: </a:t>
            </a:r>
          </a:p>
          <a:p>
            <a:pPr defTabSz="914400" eaLnBrk="1" hangingPunct="1">
              <a:defRPr/>
            </a:pPr>
            <a:endParaRPr lang="en-GB" sz="2400" b="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defTabSz="914400" eaLnBrk="1" hangingPunct="1">
              <a:defRPr/>
            </a:pPr>
            <a:r>
              <a:rPr lang="en-GB" sz="2400" dirty="0">
                <a:solidFill>
                  <a:schemeClr val="bg1"/>
                </a:solidFill>
                <a:latin typeface="Arial" panose="020B0604020202020204" pitchFamily="34" charset="0"/>
                <a:ea typeface="Calibri" panose="020F0502020204030204" pitchFamily="34" charset="0"/>
                <a:cs typeface="Arial" panose="020B0604020202020204" pitchFamily="34" charset="0"/>
              </a:rPr>
              <a:t>How does Catholicism influence relationships in </a:t>
            </a:r>
            <a:r>
              <a:rPr lang="en-GB" sz="2400" i="1" dirty="0">
                <a:solidFill>
                  <a:schemeClr val="bg1"/>
                </a:solidFill>
                <a:latin typeface="Arial" panose="020B0604020202020204" pitchFamily="34" charset="0"/>
                <a:ea typeface="Calibri" panose="020F0502020204030204" pitchFamily="34" charset="0"/>
                <a:cs typeface="Arial" panose="020B0604020202020204" pitchFamily="34" charset="0"/>
              </a:rPr>
              <a:t>Brideshead Revisited</a:t>
            </a:r>
            <a:r>
              <a:rPr lang="en-GB" sz="2400" dirty="0">
                <a:solidFill>
                  <a:schemeClr val="bg1"/>
                </a:solidFill>
                <a:latin typeface="Arial" panose="020B0604020202020204" pitchFamily="34" charset="0"/>
                <a:ea typeface="Calibri" panose="020F0502020204030204" pitchFamily="34" charset="0"/>
                <a:cs typeface="Arial" panose="020B0604020202020204" pitchFamily="34" charset="0"/>
              </a:rPr>
              <a:t>?</a:t>
            </a:r>
          </a:p>
          <a:p>
            <a:pPr defTabSz="914400" eaLnBrk="1" hangingPunct="1">
              <a:defRPr/>
            </a:pPr>
            <a:endParaRPr lang="en-GB" sz="2400" kern="0" dirty="0">
              <a:solidFill>
                <a:schemeClr val="bg1"/>
              </a:solidFill>
              <a:latin typeface="Arial" panose="020B0604020202020204" pitchFamily="34" charset="0"/>
              <a:cs typeface="Arial" panose="020B0604020202020204" pitchFamily="34" charset="0"/>
            </a:endParaRPr>
          </a:p>
          <a:p>
            <a:pPr defTabSz="914400">
              <a:defRPr/>
            </a:pPr>
            <a:r>
              <a:rPr lang="en-GB" altLang="en-US" sz="2400" i="1" dirty="0">
                <a:solidFill>
                  <a:schemeClr val="bg1"/>
                </a:solidFill>
                <a:latin typeface="Arial" panose="020B0604020202020204" pitchFamily="34" charset="0"/>
                <a:cs typeface="Arial" panose="020B0604020202020204" pitchFamily="34" charset="0"/>
              </a:rPr>
              <a:t>‘Catholicism dominates the book’ and that the ‘most affectionate bonds within the book – Sebastian and Charles, Julia and Charles – are confronted and overshadowed by Catholicism.’ (p.1)</a:t>
            </a:r>
          </a:p>
          <a:p>
            <a:pPr defTabSz="914400" eaLnBrk="1" hangingPunct="1">
              <a:spcBef>
                <a:spcPct val="20000"/>
              </a:spcBef>
              <a:defRPr/>
            </a:pPr>
            <a:endParaRPr lang="en-GB" sz="2400" kern="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287769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000" b="1" i="0" u="none" strike="noStrike" kern="0" cap="none" spc="0" normalizeH="0" baseline="0" noProof="0" dirty="0">
                <a:ln>
                  <a:noFill/>
                </a:ln>
                <a:solidFill>
                  <a:prstClr val="white"/>
                </a:solidFill>
                <a:effectLst/>
                <a:uLnTx/>
                <a:uFillTx/>
                <a:latin typeface="Arial" pitchFamily="34" charset="0"/>
                <a:ea typeface="+mj-ea"/>
                <a:cs typeface="+mj-cs"/>
              </a:rPr>
              <a:t>Frequently asked questions (continued)</a:t>
            </a:r>
          </a:p>
        </p:txBody>
      </p:sp>
      <p:sp>
        <p:nvSpPr>
          <p:cNvPr id="2" name="TextBox 1"/>
          <p:cNvSpPr txBox="1"/>
          <p:nvPr/>
        </p:nvSpPr>
        <p:spPr>
          <a:xfrm>
            <a:off x="432000" y="1269000"/>
            <a:ext cx="8280000" cy="4320000"/>
          </a:xfrm>
          <a:prstGeom prst="rect">
            <a:avLst/>
          </a:prstGeom>
          <a:noFill/>
        </p:spPr>
        <p:txBody>
          <a:bodyPr wrap="square" rtlCol="0">
            <a:spAutoFit/>
          </a:bodyPr>
          <a:lstStyle/>
          <a:p>
            <a:pPr defTabSz="914400" eaLnBrk="1" hangingPunct="1">
              <a:defRPr/>
            </a:pPr>
            <a:r>
              <a:rPr lang="en-GB" sz="2400" kern="0" dirty="0">
                <a:solidFill>
                  <a:schemeClr val="bg1"/>
                </a:solidFill>
                <a:latin typeface="Arial" panose="020B0604020202020204" pitchFamily="34" charset="0"/>
                <a:cs typeface="Arial" panose="020B0604020202020204" pitchFamily="34" charset="0"/>
              </a:rPr>
              <a:t>Is there any disadvantage in writing a dissertation on a single text?</a:t>
            </a:r>
          </a:p>
          <a:p>
            <a:pPr defTabSz="914400" eaLnBrk="1" hangingPunct="1">
              <a:defRPr/>
            </a:pPr>
            <a:endParaRPr lang="en-GB" sz="2400" kern="0" dirty="0">
              <a:solidFill>
                <a:schemeClr val="bg1"/>
              </a:solidFill>
              <a:latin typeface="Arial" panose="020B0604020202020204" pitchFamily="34" charset="0"/>
              <a:cs typeface="Arial" panose="020B0604020202020204" pitchFamily="34" charset="0"/>
            </a:endParaRPr>
          </a:p>
          <a:p>
            <a:pPr defTabSz="914400">
              <a:defRPr/>
            </a:pPr>
            <a:r>
              <a:rPr lang="en-GB" sz="2400" i="1" dirty="0">
                <a:solidFill>
                  <a:schemeClr val="bg1"/>
                </a:solidFill>
                <a:latin typeface="Arial" panose="020B0604020202020204" pitchFamily="34" charset="0"/>
                <a:cs typeface="Arial" panose="020B0604020202020204" pitchFamily="34" charset="0"/>
              </a:rPr>
              <a:t>The primary aim of the dissertation is to </a:t>
            </a:r>
            <a:r>
              <a:rPr lang="en-GB" sz="2400" b="1" i="1" dirty="0">
                <a:solidFill>
                  <a:schemeClr val="bg1"/>
                </a:solidFill>
                <a:latin typeface="Arial" panose="020B0604020202020204" pitchFamily="34" charset="0"/>
                <a:cs typeface="Arial" panose="020B0604020202020204" pitchFamily="34" charset="0"/>
              </a:rPr>
              <a:t>‘assesses candidates’ independent reading of complex and sophisticated literature. It provides evidence of candidates’ skills in critical analysis, evaluation, investigation and writing.’  (Course Specification, p.18)</a:t>
            </a:r>
            <a:r>
              <a:rPr lang="en-GB" sz="2400" i="1" dirty="0">
                <a:solidFill>
                  <a:schemeClr val="bg1"/>
                </a:solidFill>
                <a:latin typeface="Arial" panose="020B0604020202020204" pitchFamily="34" charset="0"/>
                <a:cs typeface="Arial" panose="020B0604020202020204" pitchFamily="34" charset="0"/>
              </a:rPr>
              <a:t> So as long as a single text has the complexity and sophistication which will allow a candidate to analyse </a:t>
            </a:r>
            <a:br>
              <a:rPr lang="en-GB" sz="2400" i="1" dirty="0">
                <a:solidFill>
                  <a:schemeClr val="bg1"/>
                </a:solidFill>
                <a:latin typeface="Arial" panose="020B0604020202020204" pitchFamily="34" charset="0"/>
                <a:cs typeface="Arial" panose="020B0604020202020204" pitchFamily="34" charset="0"/>
              </a:rPr>
            </a:br>
            <a:r>
              <a:rPr lang="en-GB" sz="2400" i="1" dirty="0">
                <a:solidFill>
                  <a:schemeClr val="bg1"/>
                </a:solidFill>
                <a:latin typeface="Arial" panose="020B0604020202020204" pitchFamily="34" charset="0"/>
                <a:cs typeface="Arial" panose="020B0604020202020204" pitchFamily="34" charset="0"/>
              </a:rPr>
              <a:t>and evaluate for 2500-3500 words then this is </a:t>
            </a:r>
            <a:br>
              <a:rPr lang="en-GB" sz="2400" i="1" dirty="0">
                <a:solidFill>
                  <a:schemeClr val="bg1"/>
                </a:solidFill>
                <a:latin typeface="Arial" panose="020B0604020202020204" pitchFamily="34" charset="0"/>
                <a:cs typeface="Arial" panose="020B0604020202020204" pitchFamily="34" charset="0"/>
              </a:rPr>
            </a:br>
            <a:r>
              <a:rPr lang="en-GB" sz="2400" i="1" dirty="0">
                <a:solidFill>
                  <a:schemeClr val="bg1"/>
                </a:solidFill>
                <a:latin typeface="Arial" panose="020B0604020202020204" pitchFamily="34" charset="0"/>
                <a:cs typeface="Arial" panose="020B0604020202020204" pitchFamily="34" charset="0"/>
              </a:rPr>
              <a:t>no different to a candidate doing this for two </a:t>
            </a:r>
            <a:br>
              <a:rPr lang="en-GB" sz="2400" i="1" dirty="0">
                <a:solidFill>
                  <a:schemeClr val="bg1"/>
                </a:solidFill>
                <a:latin typeface="Arial" panose="020B0604020202020204" pitchFamily="34" charset="0"/>
                <a:cs typeface="Arial" panose="020B0604020202020204" pitchFamily="34" charset="0"/>
              </a:rPr>
            </a:br>
            <a:r>
              <a:rPr lang="en-GB" sz="2400" i="1" dirty="0">
                <a:solidFill>
                  <a:schemeClr val="bg1"/>
                </a:solidFill>
                <a:latin typeface="Arial" panose="020B0604020202020204" pitchFamily="34" charset="0"/>
                <a:cs typeface="Arial" panose="020B0604020202020204" pitchFamily="34" charset="0"/>
              </a:rPr>
              <a:t>novels.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9851465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000" b="1" i="0" u="none" strike="noStrike" kern="0" cap="none" spc="0" normalizeH="0" baseline="0" noProof="0" dirty="0">
                <a:ln>
                  <a:noFill/>
                </a:ln>
                <a:solidFill>
                  <a:prstClr val="white"/>
                </a:solidFill>
                <a:effectLst/>
                <a:uLnTx/>
                <a:uFillTx/>
                <a:latin typeface="Arial" pitchFamily="34" charset="0"/>
                <a:ea typeface="+mj-ea"/>
                <a:cs typeface="+mj-cs"/>
              </a:rPr>
              <a:t>SQA resources and support</a:t>
            </a:r>
          </a:p>
        </p:txBody>
      </p:sp>
      <p:sp>
        <p:nvSpPr>
          <p:cNvPr id="2" name="TextBox 1"/>
          <p:cNvSpPr txBox="1"/>
          <p:nvPr/>
        </p:nvSpPr>
        <p:spPr>
          <a:xfrm>
            <a:off x="432000" y="1269000"/>
            <a:ext cx="8280000" cy="2169825"/>
          </a:xfrm>
          <a:prstGeom prst="rect">
            <a:avLst/>
          </a:prstGeom>
          <a:noFill/>
        </p:spPr>
        <p:txBody>
          <a:bodyPr wrap="square" rtlCol="0">
            <a:spAutoFit/>
          </a:bodyPr>
          <a:lstStyle/>
          <a:p>
            <a:pPr marL="457200" marR="0" lvl="0" indent="-4572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Subject–specific guidance on gathering key evidence for session 2020–21</a:t>
            </a:r>
          </a:p>
          <a:p>
            <a:pPr marL="457200" marR="0" lvl="0" indent="-4572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SQA Understanding Standards</a:t>
            </a: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a:p>
            <a:pPr marL="457200" marR="0" lvl="0" indent="-4572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SQA past papers and marking instructions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64656013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kumimoji="0" lang="en-GB" sz="3000" b="1" i="0" u="none" strike="noStrike" kern="0" cap="none" spc="0" normalizeH="0" baseline="0" noProof="0" dirty="0">
                <a:ln>
                  <a:noFill/>
                </a:ln>
                <a:solidFill>
                  <a:prstClr val="white"/>
                </a:solidFill>
                <a:effectLst/>
                <a:uLnTx/>
                <a:uFillTx/>
                <a:latin typeface="Arial" pitchFamily="34" charset="0"/>
                <a:ea typeface="+mj-ea"/>
                <a:cs typeface="+mj-cs"/>
              </a:rPr>
              <a:t>The qualifications team</a:t>
            </a:r>
            <a:endParaRPr kumimoji="0" lang="en-US" sz="3000" b="1" i="0" u="none" strike="noStrike" kern="0" cap="none" spc="0" normalizeH="0" baseline="0" noProof="0" dirty="0">
              <a:ln>
                <a:noFill/>
              </a:ln>
              <a:solidFill>
                <a:prstClr val="white"/>
              </a:solidFill>
              <a:effectLst/>
              <a:uLnTx/>
              <a:uFillTx/>
              <a:latin typeface="Arial" pitchFamily="34" charset="0"/>
              <a:ea typeface="+mj-ea"/>
              <a:cs typeface="+mj-cs"/>
            </a:endParaRPr>
          </a:p>
        </p:txBody>
      </p:sp>
      <p:graphicFrame>
        <p:nvGraphicFramePr>
          <p:cNvPr id="2" name="Diagram 1">
            <a:extLst>
              <a:ext uri="{FF2B5EF4-FFF2-40B4-BE49-F238E27FC236}">
                <a16:creationId xmlns:a16="http://schemas.microsoft.com/office/drawing/2014/main" id="{F05FF81C-E412-4762-B020-0FCDB8B8053B}"/>
              </a:ext>
            </a:extLst>
          </p:cNvPr>
          <p:cNvGraphicFramePr/>
          <p:nvPr/>
        </p:nvGraphicFramePr>
        <p:xfrm>
          <a:off x="432000" y="1629000"/>
          <a:ext cx="8280000" cy="3600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84608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knowledge and understanding</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269000"/>
            <a:ext cx="8280000" cy="4154984"/>
          </a:xfrm>
          <a:prstGeom prst="rect">
            <a:avLst/>
          </a:prstGeom>
          <a:noFill/>
        </p:spPr>
        <p:txBody>
          <a:bodyPr wrap="square" rtlCol="0">
            <a:spAutoFit/>
          </a:bodyPr>
          <a:lstStyle/>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secure knowledge and understanding of the text as a whole which demonstrates some insight into the issues explored</a:t>
            </a:r>
          </a:p>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a relevant exploration which demonstrates secure consideration of the implications of the task</a:t>
            </a:r>
          </a:p>
          <a:p>
            <a:pPr marL="342900" indent="-342900" defTabSz="914400">
              <a:buFont typeface="Wingdings" pitchFamily="2" charset="2"/>
              <a:buChar char="w"/>
              <a:defRPr/>
            </a:pPr>
            <a:r>
              <a:rPr lang="en-GB" altLang="en-US" sz="2400" dirty="0">
                <a:solidFill>
                  <a:schemeClr val="bg1"/>
                </a:solidFill>
                <a:latin typeface="Arial" panose="020B0604020202020204" pitchFamily="34" charset="0"/>
                <a:cs typeface="Arial" panose="020B0604020202020204" pitchFamily="34" charset="0"/>
              </a:rPr>
              <a:t>extensive textual evidence to support the demands of the task, demonstrating this with selections from across the breadth of the text</a:t>
            </a: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8076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QA_branding_powerpoint_slides_v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32000" y="256108"/>
            <a:ext cx="828000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r>
              <a:rPr lang="en-GB" sz="3000" kern="0" dirty="0">
                <a:solidFill>
                  <a:schemeClr val="bg1"/>
                </a:solidFill>
              </a:rPr>
              <a:t>Candidate 1 – knowledge and understanding (continued)</a:t>
            </a:r>
          </a:p>
          <a:p>
            <a:pPr marL="0" marR="0" lvl="0" indent="0" algn="l" defTabSz="914400" rtl="0" eaLnBrk="1" fontAlgn="base" latinLnBrk="0" hangingPunct="1">
              <a:lnSpc>
                <a:spcPct val="100000"/>
              </a:lnSpc>
              <a:spcBef>
                <a:spcPct val="0"/>
              </a:spcBef>
              <a:spcAft>
                <a:spcPct val="0"/>
              </a:spcAft>
              <a:buClrTx/>
              <a:buSzTx/>
              <a:buFontTx/>
              <a:buNone/>
              <a:tabLst>
                <a:tab pos="6724650" algn="l"/>
              </a:tabLst>
              <a:defRPr/>
            </a:pPr>
            <a:endParaRPr kumimoji="0" lang="en-US" sz="3000" b="1" i="0" u="none" strike="noStrike" kern="0" cap="none" spc="0" normalizeH="0" baseline="0" noProof="0" dirty="0">
              <a:ln>
                <a:noFill/>
              </a:ln>
              <a:solidFill>
                <a:schemeClr val="bg1"/>
              </a:solidFill>
              <a:effectLst/>
              <a:uLnTx/>
              <a:uFillTx/>
              <a:latin typeface="Arial" pitchFamily="34" charset="0"/>
            </a:endParaRPr>
          </a:p>
        </p:txBody>
      </p:sp>
      <p:sp>
        <p:nvSpPr>
          <p:cNvPr id="2" name="TextBox 1"/>
          <p:cNvSpPr txBox="1"/>
          <p:nvPr/>
        </p:nvSpPr>
        <p:spPr>
          <a:xfrm>
            <a:off x="432000" y="1666566"/>
            <a:ext cx="8280000" cy="5396349"/>
          </a:xfrm>
          <a:prstGeom prst="rect">
            <a:avLst/>
          </a:prstGeom>
          <a:noFill/>
        </p:spPr>
        <p:txBody>
          <a:bodyPr wrap="square" rtlCol="0">
            <a:spAutoFit/>
          </a:bodyPr>
          <a:lstStyle/>
          <a:p>
            <a:pPr marL="342900" indent="-342900" defTabSz="914400">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the relationship Charles Ryder has with Sebastian Flyte whom ‘he develops a love for’ and then how Charles later falls for ‘Sebastian’s sister Julia’ (p.1)</a:t>
            </a:r>
          </a:p>
          <a:p>
            <a:pPr marL="342900" indent="-342900" defTabSz="914400">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‘Sebastian lives the remaining days at Oxford in the shadows, under his mother’s imposing eye,’ and that he ‘finds respite from religion in his alcoholism’ and that as his ‘alcoholism worsens [his] rapport with Charles suffers’.  (p.2)</a:t>
            </a:r>
          </a:p>
          <a:p>
            <a:pPr marL="342900" indent="-342900" defTabSz="914400">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Sebastian and Charles’s ‘bond is eventually reduced to nothing more than a familiar tie’ (p.2)</a:t>
            </a:r>
          </a:p>
          <a:p>
            <a:pPr marL="342900" indent="-342900" defTabSz="914400">
              <a:buFont typeface="Wingdings" pitchFamily="2" charset="2"/>
              <a:buChar char="w"/>
              <a:defRPr/>
            </a:pPr>
            <a:r>
              <a:rPr lang="en-GB" altLang="en-US" sz="2200" dirty="0">
                <a:solidFill>
                  <a:schemeClr val="bg1"/>
                </a:solidFill>
                <a:latin typeface="Arial" panose="020B0604020202020204" pitchFamily="34" charset="0"/>
                <a:cs typeface="Arial" panose="020B0604020202020204" pitchFamily="34" charset="0"/>
              </a:rPr>
              <a:t>‘Catholicism has ruined any love [Charles] and </a:t>
            </a:r>
            <a:br>
              <a:rPr lang="en-GB" altLang="en-US" sz="2200" dirty="0">
                <a:solidFill>
                  <a:schemeClr val="bg1"/>
                </a:solidFill>
                <a:latin typeface="Arial" panose="020B0604020202020204" pitchFamily="34" charset="0"/>
                <a:cs typeface="Arial" panose="020B0604020202020204" pitchFamily="34" charset="0"/>
              </a:rPr>
            </a:br>
            <a:r>
              <a:rPr lang="en-GB" altLang="en-US" sz="2200" dirty="0">
                <a:solidFill>
                  <a:schemeClr val="bg1"/>
                </a:solidFill>
                <a:latin typeface="Arial" panose="020B0604020202020204" pitchFamily="34" charset="0"/>
                <a:cs typeface="Arial" panose="020B0604020202020204" pitchFamily="34" charset="0"/>
              </a:rPr>
              <a:t>Sebastian shared’ (p.3)</a:t>
            </a:r>
          </a:p>
          <a:p>
            <a:pPr marL="342900" indent="-342900" defTabSz="914400">
              <a:spcBef>
                <a:spcPct val="20000"/>
              </a:spcBef>
              <a:spcAft>
                <a:spcPts val="800"/>
              </a:spcAft>
              <a:buFont typeface="Wingdings" pitchFamily="2" charset="2"/>
              <a:buChar char="w"/>
              <a:defRPr/>
            </a:pPr>
            <a:endParaRPr lang="en-GB" altLang="en-US" sz="2000" dirty="0">
              <a:solidFill>
                <a:schemeClr val="bg1"/>
              </a:solidFill>
              <a:latin typeface="Arial" panose="020B0604020202020204" pitchFamily="34" charset="0"/>
              <a:cs typeface="Arial" panose="020B0604020202020204" pitchFamily="34" charset="0"/>
            </a:endParaRPr>
          </a:p>
          <a:p>
            <a:endParaRPr lang="en-GB" sz="2400" dirty="0">
              <a:solidFill>
                <a:schemeClr val="bg1"/>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 </a:t>
            </a:r>
          </a:p>
          <a:p>
            <a:endParaRPr lang="en-GB"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27061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873C12223BBBF4AA19176C4CF4973F5" ma:contentTypeVersion="5" ma:contentTypeDescription="Create a new document." ma:contentTypeScope="" ma:versionID="62c8f6ee52baabda0e8e9b8e0b2f7a6d">
  <xsd:schema xmlns:xsd="http://www.w3.org/2001/XMLSchema" xmlns:xs="http://www.w3.org/2001/XMLSchema" xmlns:p="http://schemas.microsoft.com/office/2006/metadata/properties" xmlns:ns2="28311043-19a0-43bc-80e0-6f7ea4f26fb1" targetNamespace="http://schemas.microsoft.com/office/2006/metadata/properties" ma:root="true" ma:fieldsID="0b8c8be32aec47cdcf43a2af05b53ba6" ns2:_="">
    <xsd:import namespace="28311043-19a0-43bc-80e0-6f7ea4f26fb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311043-19a0-43bc-80e0-6f7ea4f26f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3C65F8-6301-4B64-BE56-960E6203B627}">
  <ds:schemaRefs>
    <ds:schemaRef ds:uri="http://schemas.microsoft.com/sharepoint/v3/contenttype/forms"/>
  </ds:schemaRefs>
</ds:datastoreItem>
</file>

<file path=customXml/itemProps2.xml><?xml version="1.0" encoding="utf-8"?>
<ds:datastoreItem xmlns:ds="http://schemas.openxmlformats.org/officeDocument/2006/customXml" ds:itemID="{C8B61485-F567-46B9-B1E1-D337EE4E659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8105CCB-786E-4B95-B42A-7B590F32E7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311043-19a0-43bc-80e0-6f7ea4f26f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3778</TotalTime>
  <Words>5209</Words>
  <Application>Microsoft Office PowerPoint</Application>
  <PresentationFormat>On-screen Show (4:3)</PresentationFormat>
  <Paragraphs>629</Paragraphs>
  <Slides>72</Slides>
  <Notes>72</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Mikey Edgar</cp:lastModifiedBy>
  <cp:revision>300</cp:revision>
  <dcterms:created xsi:type="dcterms:W3CDTF">2017-08-23T11:00:12Z</dcterms:created>
  <dcterms:modified xsi:type="dcterms:W3CDTF">2021-03-22T10:53:08Z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0x0101001873C12223BBBF4AA19176C4CF4973F5</vt:lpwstr>
  </property>
</Properties>
</file>