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7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slideLayouts/slideLayout15.xml" ContentType="application/vnd.openxmlformats-officedocument.presentationml.slideLayout+xml"/>
  <Override PartName="/ppt/theme/theme9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  <p:sldMasterId id="2147483661" r:id="rId5"/>
    <p:sldMasterId id="2147483664" r:id="rId6"/>
    <p:sldMasterId id="2147483668" r:id="rId7"/>
    <p:sldMasterId id="2147483670" r:id="rId8"/>
    <p:sldMasterId id="2147483652" r:id="rId9"/>
    <p:sldMasterId id="2147483658" r:id="rId10"/>
    <p:sldMasterId id="2147483672" r:id="rId11"/>
    <p:sldMasterId id="2147483654" r:id="rId12"/>
    <p:sldMasterId id="2147483675" r:id="rId13"/>
  </p:sldMasterIdLst>
  <p:notesMasterIdLst>
    <p:notesMasterId r:id="rId45"/>
  </p:notesMasterIdLst>
  <p:handoutMasterIdLst>
    <p:handoutMasterId r:id="rId46"/>
  </p:handoutMasterIdLst>
  <p:sldIdLst>
    <p:sldId id="256" r:id="rId14"/>
    <p:sldId id="271" r:id="rId15"/>
    <p:sldId id="266" r:id="rId16"/>
    <p:sldId id="315" r:id="rId17"/>
    <p:sldId id="263" r:id="rId18"/>
    <p:sldId id="321" r:id="rId19"/>
    <p:sldId id="336" r:id="rId20"/>
    <p:sldId id="337" r:id="rId21"/>
    <p:sldId id="320" r:id="rId22"/>
    <p:sldId id="318" r:id="rId23"/>
    <p:sldId id="338" r:id="rId24"/>
    <p:sldId id="339" r:id="rId25"/>
    <p:sldId id="316" r:id="rId26"/>
    <p:sldId id="319" r:id="rId27"/>
    <p:sldId id="340" r:id="rId28"/>
    <p:sldId id="341" r:id="rId29"/>
    <p:sldId id="332" r:id="rId30"/>
    <p:sldId id="323" r:id="rId31"/>
    <p:sldId id="324" r:id="rId32"/>
    <p:sldId id="342" r:id="rId33"/>
    <p:sldId id="325" r:id="rId34"/>
    <p:sldId id="334" r:id="rId35"/>
    <p:sldId id="326" r:id="rId36"/>
    <p:sldId id="333" r:id="rId37"/>
    <p:sldId id="328" r:id="rId38"/>
    <p:sldId id="329" r:id="rId39"/>
    <p:sldId id="330" r:id="rId40"/>
    <p:sldId id="335" r:id="rId41"/>
    <p:sldId id="331" r:id="rId42"/>
    <p:sldId id="344" r:id="rId43"/>
    <p:sldId id="267" r:id="rId44"/>
  </p:sldIdLst>
  <p:sldSz cx="7620000" cy="5715000"/>
  <p:notesSz cx="6889750" cy="10015538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4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garet Hanlon" initials="MH" lastIdx="6" clrIdx="0">
    <p:extLst>
      <p:ext uri="{19B8F6BF-5375-455C-9EA6-DF929625EA0E}">
        <p15:presenceInfo xmlns:p15="http://schemas.microsoft.com/office/powerpoint/2012/main" userId="91393128ff6ddf70" providerId="Windows Live"/>
      </p:ext>
    </p:extLst>
  </p:cmAuthor>
  <p:cmAuthor id="2" name="Diane Santana" initials="DS" lastIdx="16" clrIdx="1">
    <p:extLst>
      <p:ext uri="{19B8F6BF-5375-455C-9EA6-DF929625EA0E}">
        <p15:presenceInfo xmlns:p15="http://schemas.microsoft.com/office/powerpoint/2012/main" userId="S::diane.santana@sqa.org.uk::c8aeef45-c972-4e6f-b891-710b935c75f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7B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AB3077-9C84-4123-A3DF-0B1E6914E456}" v="5" dt="2020-12-02T13:29:04.4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446" y="66"/>
      </p:cViewPr>
      <p:guideLst>
        <p:guide orient="horz" pos="1800"/>
        <p:guide pos="240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077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598" y="0"/>
            <a:ext cx="2985558" cy="50077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B072E86-E9A4-49BD-8545-91D469BDCC25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3023"/>
            <a:ext cx="2985558" cy="50077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598" y="9513023"/>
            <a:ext cx="2985558" cy="50077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0143985-CF63-4E79-BA84-92EC3409B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022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64F68-3301-4A29-B4B4-7441D2112F4D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52538"/>
            <a:ext cx="4505325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819650"/>
            <a:ext cx="5511800" cy="39433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3888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5" y="9513888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4C43C-9BED-421D-8348-F659FA117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77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4C43C-9BED-421D-8348-F659FA117B2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65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23875" y="3865614"/>
            <a:ext cx="6572250" cy="1368152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869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523875" y="1633364"/>
            <a:ext cx="6572250" cy="2160760"/>
          </a:xfrm>
          <a:prstGeom prst="rect">
            <a:avLst/>
          </a:prstGeom>
        </p:spPr>
        <p:txBody>
          <a:bodyPr/>
          <a:lstStyle>
            <a:lvl1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2pPr>
            <a:lvl3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3pPr>
            <a:lvl4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4pPr>
            <a:lvl5pPr>
              <a:defRPr lang="en-GB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23875" y="304800"/>
            <a:ext cx="6572250" cy="1104900"/>
          </a:xfrm>
          <a:prstGeom prst="rect">
            <a:avLst/>
          </a:prstGeom>
        </p:spPr>
        <p:txBody>
          <a:bodyPr/>
          <a:lstStyle>
            <a:lvl1pPr algn="l">
              <a:defRPr lang="en-GB" sz="3000" b="1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47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9998"/>
            <a:ext cx="6858000" cy="9525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79261"/>
            <a:ext cx="3366823" cy="53313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812396"/>
            <a:ext cx="3366823" cy="3292740"/>
          </a:xfrm>
        </p:spPr>
        <p:txBody>
          <a:bodyPr/>
          <a:lstStyle>
            <a:lvl1pPr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1667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5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333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0855" y="1279261"/>
            <a:ext cx="3368146" cy="53313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70855" y="1812396"/>
            <a:ext cx="3368146" cy="3292740"/>
          </a:xfrm>
        </p:spPr>
        <p:txBody>
          <a:bodyPr/>
          <a:lstStyle>
            <a:lvl1pPr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1667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5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333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1/7/2021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303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304800"/>
            <a:ext cx="6572250" cy="1104900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br>
              <a:rPr lang="en-GB"/>
            </a:b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284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523875" y="1633364"/>
            <a:ext cx="6572250" cy="2160760"/>
          </a:xfrm>
          <a:prstGeom prst="rect">
            <a:avLst/>
          </a:prstGeom>
        </p:spPr>
        <p:txBody>
          <a:bodyPr/>
          <a:lstStyle>
            <a:lvl1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2pPr>
            <a:lvl3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3pPr>
            <a:lvl4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4pPr>
            <a:lvl5pPr>
              <a:defRPr lang="en-GB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23875" y="304800"/>
            <a:ext cx="6572250" cy="1104900"/>
          </a:xfrm>
          <a:prstGeom prst="rect">
            <a:avLst/>
          </a:prstGeom>
        </p:spPr>
        <p:txBody>
          <a:bodyPr/>
          <a:lstStyle>
            <a:lvl1pPr algn="l">
              <a:defRPr lang="en-GB" sz="3000" b="1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961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9998"/>
            <a:ext cx="6858000" cy="9525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79261"/>
            <a:ext cx="3366823" cy="53313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812396"/>
            <a:ext cx="3366823" cy="3292740"/>
          </a:xfrm>
        </p:spPr>
        <p:txBody>
          <a:bodyPr/>
          <a:lstStyle>
            <a:lvl1pPr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1667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5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333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0855" y="1279261"/>
            <a:ext cx="3368146" cy="53313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70855" y="1812396"/>
            <a:ext cx="3368146" cy="3292740"/>
          </a:xfrm>
        </p:spPr>
        <p:txBody>
          <a:bodyPr/>
          <a:lstStyle>
            <a:lvl1pPr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1667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5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333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1/7/2021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186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500" y="935038"/>
            <a:ext cx="5715000" cy="19907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3001963"/>
            <a:ext cx="5715000" cy="13795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277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644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1425575"/>
            <a:ext cx="6572250" cy="23764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00" y="3824288"/>
            <a:ext cx="6572250" cy="12509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510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875" y="1520825"/>
            <a:ext cx="3209925" cy="36274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0825"/>
            <a:ext cx="3209925" cy="36274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083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9998"/>
            <a:ext cx="6858000" cy="9525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79261"/>
            <a:ext cx="3366823" cy="53313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812396"/>
            <a:ext cx="3366823" cy="3292740"/>
          </a:xfrm>
        </p:spPr>
        <p:txBody>
          <a:bodyPr/>
          <a:lstStyle>
            <a:lvl1pPr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1667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5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333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0855" y="1279261"/>
            <a:ext cx="3368146" cy="53313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70855" y="1812396"/>
            <a:ext cx="3368146" cy="3292740"/>
          </a:xfrm>
        </p:spPr>
        <p:txBody>
          <a:bodyPr/>
          <a:lstStyle>
            <a:lvl1pPr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1667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5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333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1/7/2021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3523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63" y="304800"/>
            <a:ext cx="6572250" cy="11049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5463" y="1401763"/>
            <a:ext cx="3222625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463" y="2087563"/>
            <a:ext cx="3222625" cy="30702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7625" y="1401763"/>
            <a:ext cx="3240088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7625" y="2087563"/>
            <a:ext cx="3240088" cy="30702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0622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901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2508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63" y="381000"/>
            <a:ext cx="2457450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0088" y="822325"/>
            <a:ext cx="3857625" cy="406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463" y="1714500"/>
            <a:ext cx="2457450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640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63" y="381000"/>
            <a:ext cx="2457450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40088" y="822325"/>
            <a:ext cx="3857625" cy="40624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463" y="1714500"/>
            <a:ext cx="2457450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854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268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3063" y="304800"/>
            <a:ext cx="1643062" cy="4843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75" y="304800"/>
            <a:ext cx="4776788" cy="48434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46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23875" y="2641477"/>
            <a:ext cx="6572250" cy="2592288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76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304800"/>
            <a:ext cx="6572250" cy="1104900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3875" y="1704976"/>
            <a:ext cx="6572250" cy="208915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667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333">
                <a:solidFill>
                  <a:schemeClr val="bg1"/>
                </a:solidFill>
              </a:defRPr>
            </a:lvl4pPr>
            <a:lvl5pPr>
              <a:defRPr sz="1167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699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539972" y="696915"/>
            <a:ext cx="3834425" cy="3097212"/>
          </a:xfrm>
          <a:prstGeom prst="rect">
            <a:avLst/>
          </a:prstGeom>
        </p:spPr>
        <p:txBody>
          <a:bodyPr/>
          <a:lstStyle>
            <a:lvl1pPr marL="160720" indent="-160720">
              <a:buFont typeface="Symbol" panose="05050102010706020507" pitchFamily="18" charset="2"/>
              <a:buChar char="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3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45269" y="696915"/>
            <a:ext cx="3132535" cy="30972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135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304800"/>
            <a:ext cx="6572250" cy="1104900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Use me for large images, graphics or tables.</a:t>
            </a:r>
          </a:p>
        </p:txBody>
      </p:sp>
    </p:spTree>
    <p:extLst>
      <p:ext uri="{BB962C8B-B14F-4D97-AF65-F5344CB8AC3E}">
        <p14:creationId xmlns:p14="http://schemas.microsoft.com/office/powerpoint/2010/main" val="1350675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523875" y="1633364"/>
            <a:ext cx="6572250" cy="2160760"/>
          </a:xfrm>
          <a:prstGeom prst="rect">
            <a:avLst/>
          </a:prstGeom>
        </p:spPr>
        <p:txBody>
          <a:bodyPr/>
          <a:lstStyle>
            <a:lvl1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2pPr>
            <a:lvl3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3pPr>
            <a:lvl4pPr>
              <a:defRPr lang="en-US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4pPr>
            <a:lvl5pPr>
              <a:defRPr lang="en-GB" sz="2400" b="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23875" y="304800"/>
            <a:ext cx="6572250" cy="1104900"/>
          </a:xfrm>
          <a:prstGeom prst="rect">
            <a:avLst/>
          </a:prstGeom>
        </p:spPr>
        <p:txBody>
          <a:bodyPr/>
          <a:lstStyle>
            <a:lvl1pPr algn="l">
              <a:defRPr lang="en-GB" sz="3000" b="1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12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9998"/>
            <a:ext cx="6858000" cy="9525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79261"/>
            <a:ext cx="3366823" cy="53313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812396"/>
            <a:ext cx="3366823" cy="3292740"/>
          </a:xfrm>
        </p:spPr>
        <p:txBody>
          <a:bodyPr/>
          <a:lstStyle>
            <a:lvl1pPr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1667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5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333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0855" y="1279261"/>
            <a:ext cx="3368146" cy="53313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70855" y="1812396"/>
            <a:ext cx="3368146" cy="3292740"/>
          </a:xfrm>
        </p:spPr>
        <p:txBody>
          <a:bodyPr/>
          <a:lstStyle>
            <a:lvl1pPr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1667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5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333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333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1/7/2021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975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539972" y="696915"/>
            <a:ext cx="3834425" cy="3097212"/>
          </a:xfrm>
          <a:prstGeom prst="rect">
            <a:avLst/>
          </a:prstGeom>
        </p:spPr>
        <p:txBody>
          <a:bodyPr/>
          <a:lstStyle>
            <a:lvl1pPr marL="160720" indent="-160720">
              <a:buFont typeface="Symbol" panose="05050102010706020507" pitchFamily="18" charset="2"/>
              <a:buChar char="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3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45269" y="696915"/>
            <a:ext cx="3132535" cy="30972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8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87" r:id="rId2"/>
  </p:sldLayoutIdLst>
  <p:txStyles>
    <p:titleStyle>
      <a:lvl1pPr algn="ctr" defTabSz="428586" rtl="0" eaLnBrk="1" latinLnBrk="0" hangingPunct="1">
        <a:spcBef>
          <a:spcPct val="0"/>
        </a:spcBef>
        <a:buNone/>
        <a:defRPr sz="2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720" indent="-160720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8227" indent="-133934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312" kern="1200">
          <a:solidFill>
            <a:schemeClr val="tx1"/>
          </a:solidFill>
          <a:latin typeface="+mn-lt"/>
          <a:ea typeface="+mn-ea"/>
          <a:cs typeface="+mn-cs"/>
        </a:defRPr>
      </a:lvl2pPr>
      <a:lvl3pPr marL="53573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5002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937" kern="1200">
          <a:solidFill>
            <a:schemeClr val="tx1"/>
          </a:solidFill>
          <a:latin typeface="+mn-lt"/>
          <a:ea typeface="+mn-ea"/>
          <a:cs typeface="+mn-cs"/>
        </a:defRPr>
      </a:lvl4pPr>
      <a:lvl5pPr marL="964321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»"/>
        <a:defRPr sz="9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613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6pPr>
      <a:lvl7pPr marL="139290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198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49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1pPr>
      <a:lvl2pPr marL="21429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2pPr>
      <a:lvl3pPr marL="42858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4287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5717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7146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8575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500052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71434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875" y="304800"/>
            <a:ext cx="657225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875" y="1520825"/>
            <a:ext cx="657225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875" y="5297488"/>
            <a:ext cx="17145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D2283-09C4-4F0D-970A-48E090CE48CF}" type="datetimeFigureOut">
              <a:rPr lang="en-GB" smtClean="0"/>
              <a:t>07/01/2021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25" y="5297488"/>
            <a:ext cx="257175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625" y="5297488"/>
            <a:ext cx="17145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85E84-524B-4A4A-A5D8-0BD2F70AE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23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86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28586" rtl="0" eaLnBrk="1" latinLnBrk="0" hangingPunct="1">
        <a:spcBef>
          <a:spcPct val="0"/>
        </a:spcBef>
        <a:buNone/>
        <a:defRPr sz="2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720" indent="-160720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8227" indent="-133934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312" kern="1200">
          <a:solidFill>
            <a:schemeClr val="tx1"/>
          </a:solidFill>
          <a:latin typeface="+mn-lt"/>
          <a:ea typeface="+mn-ea"/>
          <a:cs typeface="+mn-cs"/>
        </a:defRPr>
      </a:lvl2pPr>
      <a:lvl3pPr marL="53573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5002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937" kern="1200">
          <a:solidFill>
            <a:schemeClr val="tx1"/>
          </a:solidFill>
          <a:latin typeface="+mn-lt"/>
          <a:ea typeface="+mn-ea"/>
          <a:cs typeface="+mn-cs"/>
        </a:defRPr>
      </a:lvl4pPr>
      <a:lvl5pPr marL="964321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»"/>
        <a:defRPr sz="9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613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6pPr>
      <a:lvl7pPr marL="139290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198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49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1pPr>
      <a:lvl2pPr marL="21429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2pPr>
      <a:lvl3pPr marL="42858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4287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5717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7146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8575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500052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71434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63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428586" rtl="0" eaLnBrk="1" latinLnBrk="0" hangingPunct="1">
        <a:spcBef>
          <a:spcPct val="0"/>
        </a:spcBef>
        <a:buNone/>
        <a:defRPr sz="168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60720" indent="-160720" algn="l" defTabSz="428586" rtl="0" eaLnBrk="1" latinLnBrk="0" hangingPunct="1">
        <a:spcBef>
          <a:spcPct val="20000"/>
        </a:spcBef>
        <a:buFont typeface="Symbol" panose="05050102010706020507" pitchFamily="18" charset="2"/>
        <a:buChar char="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8227" indent="-133934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573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5002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64321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»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178613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6pPr>
      <a:lvl7pPr marL="139290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198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49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1pPr>
      <a:lvl2pPr marL="21429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2pPr>
      <a:lvl3pPr marL="42858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4287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5717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7146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8575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500052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71434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7323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428586" rtl="0" eaLnBrk="1" latinLnBrk="0" hangingPunct="1">
        <a:spcBef>
          <a:spcPct val="0"/>
        </a:spcBef>
        <a:buNone/>
        <a:defRPr sz="2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720" indent="-160720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8227" indent="-133934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312" kern="1200">
          <a:solidFill>
            <a:schemeClr val="tx1"/>
          </a:solidFill>
          <a:latin typeface="+mn-lt"/>
          <a:ea typeface="+mn-ea"/>
          <a:cs typeface="+mn-cs"/>
        </a:defRPr>
      </a:lvl2pPr>
      <a:lvl3pPr marL="53573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5002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937" kern="1200">
          <a:solidFill>
            <a:schemeClr val="tx1"/>
          </a:solidFill>
          <a:latin typeface="+mn-lt"/>
          <a:ea typeface="+mn-ea"/>
          <a:cs typeface="+mn-cs"/>
        </a:defRPr>
      </a:lvl4pPr>
      <a:lvl5pPr marL="964321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»"/>
        <a:defRPr sz="9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613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6pPr>
      <a:lvl7pPr marL="139290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198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49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1pPr>
      <a:lvl2pPr marL="21429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2pPr>
      <a:lvl3pPr marL="42858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4287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5717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7146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8575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500052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71434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76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1" indent="-171441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4" indent="-171441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1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1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2" indent="-171441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1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8" indent="-171441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1" indent="-171441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4" indent="-171441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3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8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3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88" r:id="rId2"/>
  </p:sldLayoutIdLst>
  <p:txStyles>
    <p:titleStyle>
      <a:lvl1pPr algn="ctr" defTabSz="428586" rtl="0" eaLnBrk="1" latinLnBrk="0" hangingPunct="1">
        <a:spcBef>
          <a:spcPct val="0"/>
        </a:spcBef>
        <a:buNone/>
        <a:defRPr sz="2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720" indent="-160720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8227" indent="-133934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312" kern="1200">
          <a:solidFill>
            <a:schemeClr val="tx1"/>
          </a:solidFill>
          <a:latin typeface="+mn-lt"/>
          <a:ea typeface="+mn-ea"/>
          <a:cs typeface="+mn-cs"/>
        </a:defRPr>
      </a:lvl2pPr>
      <a:lvl3pPr marL="53573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5002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937" kern="1200">
          <a:solidFill>
            <a:schemeClr val="tx1"/>
          </a:solidFill>
          <a:latin typeface="+mn-lt"/>
          <a:ea typeface="+mn-ea"/>
          <a:cs typeface="+mn-cs"/>
        </a:defRPr>
      </a:lvl4pPr>
      <a:lvl5pPr marL="964321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»"/>
        <a:defRPr sz="9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613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6pPr>
      <a:lvl7pPr marL="139290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198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49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1pPr>
      <a:lvl2pPr marL="21429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2pPr>
      <a:lvl3pPr marL="42858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4287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5717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7146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8575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500052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71434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57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9" r:id="rId2"/>
    <p:sldLayoutId id="2147483692" r:id="rId3"/>
  </p:sldLayoutIdLst>
  <p:txStyles>
    <p:titleStyle>
      <a:lvl1pPr algn="ctr" defTabSz="428586" rtl="0" eaLnBrk="1" latinLnBrk="0" hangingPunct="1">
        <a:spcBef>
          <a:spcPct val="0"/>
        </a:spcBef>
        <a:buNone/>
        <a:defRPr sz="2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720" indent="-160720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8227" indent="-133934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312" kern="1200">
          <a:solidFill>
            <a:schemeClr val="tx1"/>
          </a:solidFill>
          <a:latin typeface="+mn-lt"/>
          <a:ea typeface="+mn-ea"/>
          <a:cs typeface="+mn-cs"/>
        </a:defRPr>
      </a:lvl2pPr>
      <a:lvl3pPr marL="53573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5002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937" kern="1200">
          <a:solidFill>
            <a:schemeClr val="tx1"/>
          </a:solidFill>
          <a:latin typeface="+mn-lt"/>
          <a:ea typeface="+mn-ea"/>
          <a:cs typeface="+mn-cs"/>
        </a:defRPr>
      </a:lvl4pPr>
      <a:lvl5pPr marL="964321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»"/>
        <a:defRPr sz="9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613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6pPr>
      <a:lvl7pPr marL="139290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198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49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1pPr>
      <a:lvl2pPr marL="21429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2pPr>
      <a:lvl3pPr marL="42858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4287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5717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7146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8575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500052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71434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109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90" r:id="rId2"/>
    <p:sldLayoutId id="2147483691" r:id="rId3"/>
  </p:sldLayoutIdLst>
  <p:txStyles>
    <p:titleStyle>
      <a:lvl1pPr algn="ctr" defTabSz="428586" rtl="0" eaLnBrk="1" latinLnBrk="0" hangingPunct="1">
        <a:spcBef>
          <a:spcPct val="0"/>
        </a:spcBef>
        <a:buNone/>
        <a:defRPr sz="2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720" indent="-160720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8227" indent="-133934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312" kern="1200">
          <a:solidFill>
            <a:schemeClr val="tx1"/>
          </a:solidFill>
          <a:latin typeface="+mn-lt"/>
          <a:ea typeface="+mn-ea"/>
          <a:cs typeface="+mn-cs"/>
        </a:defRPr>
      </a:lvl2pPr>
      <a:lvl3pPr marL="53573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5002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937" kern="1200">
          <a:solidFill>
            <a:schemeClr val="tx1"/>
          </a:solidFill>
          <a:latin typeface="+mn-lt"/>
          <a:ea typeface="+mn-ea"/>
          <a:cs typeface="+mn-cs"/>
        </a:defRPr>
      </a:lvl4pPr>
      <a:lvl5pPr marL="964321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»"/>
        <a:defRPr sz="937" kern="1200">
          <a:solidFill>
            <a:schemeClr val="tx1"/>
          </a:solidFill>
          <a:latin typeface="+mn-lt"/>
          <a:ea typeface="+mn-ea"/>
          <a:cs typeface="+mn-cs"/>
        </a:defRPr>
      </a:lvl5pPr>
      <a:lvl6pPr marL="1178613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6pPr>
      <a:lvl7pPr marL="139290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198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49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1pPr>
      <a:lvl2pPr marL="21429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2pPr>
      <a:lvl3pPr marL="42858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4287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5717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7146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8575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500052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71434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428586" rtl="0" eaLnBrk="1" latinLnBrk="0" hangingPunct="1">
        <a:spcBef>
          <a:spcPct val="0"/>
        </a:spcBef>
        <a:buNone/>
        <a:defRPr sz="168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60720" indent="-160720" algn="l" defTabSz="428586" rtl="0" eaLnBrk="1" latinLnBrk="0" hangingPunct="1">
        <a:spcBef>
          <a:spcPct val="20000"/>
        </a:spcBef>
        <a:buFont typeface="Symbol" panose="05050102010706020507" pitchFamily="18" charset="2"/>
        <a:buChar char="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8227" indent="-133934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573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5002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–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64321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»"/>
        <a:defRPr sz="1219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178613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6pPr>
      <a:lvl7pPr marL="1392907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7pPr>
      <a:lvl8pPr marL="1607198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8pPr>
      <a:lvl9pPr marL="1821492" indent="-107146" algn="l" defTabSz="428586" rtl="0" eaLnBrk="1" latinLnBrk="0" hangingPunct="1">
        <a:spcBef>
          <a:spcPct val="20000"/>
        </a:spcBef>
        <a:buFont typeface="Arial" panose="020B0604020202020204" pitchFamily="34" charset="0"/>
        <a:buChar char="•"/>
        <a:defRPr sz="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1pPr>
      <a:lvl2pPr marL="21429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2pPr>
      <a:lvl3pPr marL="42858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4287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57173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7146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85759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500052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714346" algn="l" defTabSz="428586" rtl="0" eaLnBrk="1" latinLnBrk="0" hangingPunct="1"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7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7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7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8.png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7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7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7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7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3D848EC0-6B4C-4169-99DE-678D8F84D1E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D3EFE5-9C5D-4C50-9BB6-B4A0AAAFD52A}"/>
              </a:ext>
            </a:extLst>
          </p:cNvPr>
          <p:cNvSpPr txBox="1"/>
          <p:nvPr/>
        </p:nvSpPr>
        <p:spPr>
          <a:xfrm>
            <a:off x="374781" y="3001516"/>
            <a:ext cx="6693958" cy="1220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en-GB" sz="3667" b="1" kern="0">
              <a:solidFill>
                <a:srgbClr val="1F497D"/>
              </a:solidFill>
              <a:latin typeface="Arial" pitchFamily="34" charset="0"/>
            </a:endParaRPr>
          </a:p>
          <a:p>
            <a:pPr algn="ctr">
              <a:defRPr/>
            </a:pPr>
            <a:r>
              <a:rPr lang="en-GB" sz="3667" b="1" kern="0">
                <a:solidFill>
                  <a:schemeClr val="bg1"/>
                </a:solidFill>
                <a:latin typeface="Arial" pitchFamily="34" charset="0"/>
              </a:rPr>
              <a:t>Understanding Standards</a:t>
            </a:r>
            <a:endParaRPr lang="en-GB" sz="3667" b="1" i="1" kern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775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271"/>
    </mc:Choice>
    <mc:Fallback>
      <p:transition spd="slow" advTm="82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76275" y="1201316"/>
            <a:ext cx="6572250" cy="3656434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Accept text formatting, then an example.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Accept any specific text formatting and a description of it.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Candidates can be awarded </a:t>
            </a:r>
            <a:r>
              <a:rPr lang="en-GB" altLang="en-US" b="1" dirty="0">
                <a:cs typeface="Arial" panose="020B0604020202020204" pitchFamily="34" charset="0"/>
              </a:rPr>
              <a:t>3 marks </a:t>
            </a:r>
            <a:r>
              <a:rPr lang="en-GB" altLang="en-US" dirty="0">
                <a:cs typeface="Arial" panose="020B0604020202020204" pitchFamily="34" charset="0"/>
              </a:rPr>
              <a:t>for describing three different text formats.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Must be a description, not just naming.</a:t>
            </a: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A3840D5-CB67-411A-A107-163D479CCD75}"/>
              </a:ext>
            </a:extLst>
          </p:cNvPr>
          <p:cNvSpPr txBox="1">
            <a:spLocks/>
          </p:cNvSpPr>
          <p:nvPr/>
        </p:nvSpPr>
        <p:spPr>
          <a:xfrm>
            <a:off x="676275" y="345604"/>
            <a:ext cx="6572250" cy="968524"/>
          </a:xfrm>
          <a:prstGeom prst="rect">
            <a:avLst/>
          </a:prstGeom>
        </p:spPr>
        <p:txBody>
          <a:bodyPr/>
          <a:lstStyle>
            <a:lvl1pPr algn="l" defTabSz="428586" rtl="0" eaLnBrk="1" latinLnBrk="0" hangingPunct="1">
              <a:spcBef>
                <a:spcPct val="0"/>
              </a:spcBef>
              <a:buNone/>
              <a:defRPr lang="en-GB" sz="3000" b="1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GB" altLang="en-US" sz="3200" dirty="0"/>
              <a:t>Task 2 – Theory (9 marks) (</a:t>
            </a:r>
            <a:r>
              <a:rPr lang="en-GB" altLang="en-US" sz="3200" dirty="0" err="1"/>
              <a:t>cont</a:t>
            </a:r>
            <a:r>
              <a:rPr lang="en-GB" altLang="en-US" sz="3200" dirty="0"/>
              <a:t>)</a:t>
            </a:r>
            <a:endParaRPr lang="en-GB" sz="3200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AD12D4C4-24D9-4070-8CA9-1AD01D56A7E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884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854"/>
    </mc:Choice>
    <mc:Fallback>
      <p:transition spd="slow" advTm="49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3103" y="121196"/>
            <a:ext cx="6572250" cy="648072"/>
          </a:xfrm>
        </p:spPr>
        <p:txBody>
          <a:bodyPr/>
          <a:lstStyle/>
          <a:p>
            <a:r>
              <a:rPr lang="en-GB" altLang="en-US" sz="3200" dirty="0">
                <a:cs typeface="Arial" panose="020B0604020202020204" pitchFamily="34" charset="0"/>
              </a:rPr>
              <a:t>Task 2 – Theory (9 marks) (</a:t>
            </a:r>
            <a:r>
              <a:rPr lang="en-GB" altLang="en-US" sz="3200" dirty="0" err="1">
                <a:cs typeface="Arial" panose="020B0604020202020204" pitchFamily="34" charset="0"/>
              </a:rPr>
              <a:t>cont</a:t>
            </a:r>
            <a:r>
              <a:rPr lang="en-GB" altLang="en-US" sz="3200" dirty="0">
                <a:cs typeface="Arial" panose="020B0604020202020204" pitchFamily="34" charset="0"/>
              </a:rPr>
              <a:t>)</a:t>
            </a:r>
            <a:br>
              <a:rPr lang="en-GB" dirty="0"/>
            </a:b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A3D476-53F2-472C-8372-E409E50C66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99" b="3273"/>
          <a:stretch/>
        </p:blipFill>
        <p:spPr>
          <a:xfrm>
            <a:off x="578186" y="862655"/>
            <a:ext cx="6408711" cy="127476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C52C3D-69DA-4A9B-8958-3ACD824DDF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644" y="2111027"/>
            <a:ext cx="6381253" cy="1178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BAAC88-4E1C-4688-850C-4A6F94782C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247" y="3217540"/>
            <a:ext cx="6375324" cy="1178522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EED535F5-7408-4A95-A11A-3C3638B234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905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226"/>
    </mc:Choice>
    <mc:Fallback>
      <p:transition spd="slow" advTm="182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21196"/>
            <a:ext cx="6572250" cy="654149"/>
          </a:xfrm>
        </p:spPr>
        <p:txBody>
          <a:bodyPr/>
          <a:lstStyle/>
          <a:p>
            <a:r>
              <a:rPr lang="en-GB" altLang="en-US" sz="3200" dirty="0">
                <a:cs typeface="Arial" panose="020B0604020202020204" pitchFamily="34" charset="0"/>
              </a:rPr>
              <a:t>Task 2 – Theory (9 marks) (</a:t>
            </a:r>
            <a:r>
              <a:rPr lang="en-GB" altLang="en-US" sz="3200" dirty="0" err="1">
                <a:cs typeface="Arial" panose="020B0604020202020204" pitchFamily="34" charset="0"/>
              </a:rPr>
              <a:t>cont</a:t>
            </a:r>
            <a:r>
              <a:rPr lang="en-GB" altLang="en-US" sz="3200" dirty="0">
                <a:cs typeface="Arial" panose="020B0604020202020204" pitchFamily="34" charset="0"/>
              </a:rPr>
              <a:t>)</a:t>
            </a:r>
            <a:br>
              <a:rPr lang="en-GB" altLang="en-US" sz="1800" dirty="0">
                <a:latin typeface="Calibri" panose="020F0502020204030204" pitchFamily="34" charset="0"/>
              </a:rPr>
            </a:br>
            <a:br>
              <a:rPr lang="en-GB" altLang="en-US" dirty="0">
                <a:latin typeface="Calibri" panose="020F0502020204030204" pitchFamily="34" charset="0"/>
              </a:rPr>
            </a:br>
            <a:br>
              <a:rPr lang="en-GB" dirty="0"/>
            </a:b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FB17A9-01FE-456E-8880-F92C62AFB7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640" y="775345"/>
            <a:ext cx="5907208" cy="13620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3C498D-6080-4AA8-A683-F341763A3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982" y="2137420"/>
            <a:ext cx="6048672" cy="13525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072736-F566-4F5C-9DE3-3663D0C6C9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982" y="3361556"/>
            <a:ext cx="5933231" cy="1152128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062F62F2-3EBC-46B1-A0EA-B7F3068F92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910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1396"/>
    </mc:Choice>
    <mc:Fallback>
      <p:transition spd="slow" advTm="1313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65468" y="1029283"/>
            <a:ext cx="6572250" cy="3656434"/>
          </a:xfrm>
        </p:spPr>
        <p:txBody>
          <a:bodyPr/>
          <a:lstStyle/>
          <a:p>
            <a:pPr marL="0" indent="0">
              <a:buNone/>
            </a:pPr>
            <a:r>
              <a:rPr lang="en-GB" altLang="en-US" b="1">
                <a:cs typeface="Arial" panose="020B0604020202020204" pitchFamily="34" charset="0"/>
              </a:rPr>
              <a:t>Explain</a:t>
            </a:r>
            <a:r>
              <a:rPr lang="en-GB" altLang="en-US">
                <a:cs typeface="Arial" panose="020B0604020202020204" pitchFamily="34" charset="0"/>
              </a:rPr>
              <a:t> – candidates must make an accurate, relevant point that relates to cause and effect. </a:t>
            </a:r>
            <a:r>
              <a:rPr lang="en-GB" altLang="en-US" b="1">
                <a:cs typeface="Arial" panose="020B0604020202020204" pitchFamily="34" charset="0"/>
              </a:rPr>
              <a:t>1 mark </a:t>
            </a:r>
            <a:r>
              <a:rPr lang="en-GB" altLang="en-US">
                <a:cs typeface="Arial" panose="020B0604020202020204" pitchFamily="34" charset="0"/>
              </a:rPr>
              <a:t>should be given for each accurate cause and effect.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6B41E9-0528-40D5-AF82-B6C299B716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282" y="2641476"/>
            <a:ext cx="6480721" cy="1728192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40D9CED0-0205-4089-AA12-DF19291CCE63}"/>
              </a:ext>
            </a:extLst>
          </p:cNvPr>
          <p:cNvSpPr txBox="1">
            <a:spLocks/>
          </p:cNvSpPr>
          <p:nvPr/>
        </p:nvSpPr>
        <p:spPr>
          <a:xfrm>
            <a:off x="535126" y="320720"/>
            <a:ext cx="6572250" cy="968524"/>
          </a:xfrm>
          <a:prstGeom prst="rect">
            <a:avLst/>
          </a:prstGeom>
        </p:spPr>
        <p:txBody>
          <a:bodyPr/>
          <a:lstStyle>
            <a:lvl1pPr algn="l" defTabSz="428586" rtl="0" eaLnBrk="1" latinLnBrk="0" hangingPunct="1">
              <a:spcBef>
                <a:spcPct val="0"/>
              </a:spcBef>
              <a:buNone/>
              <a:defRPr lang="en-GB" sz="3000" b="1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GB" altLang="en-US" sz="3200" dirty="0"/>
              <a:t>Task 2 – Theory (9 marks) (</a:t>
            </a:r>
            <a:r>
              <a:rPr lang="en-GB" altLang="en-US" sz="3200" dirty="0" err="1"/>
              <a:t>cont</a:t>
            </a:r>
            <a:r>
              <a:rPr lang="en-GB" altLang="en-US" sz="3200" dirty="0"/>
              <a:t>)</a:t>
            </a:r>
            <a:endParaRPr lang="en-GB" sz="3200" dirty="0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E9BA0579-A100-4DE4-89F2-EA6212CADDE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3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529"/>
    </mc:Choice>
    <mc:Fallback>
      <p:transition spd="slow" advTm="565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41648" y="1201316"/>
            <a:ext cx="6572250" cy="3656434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Check that the candidates answer is not the example given.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There must be two parts to an explain response.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More than </a:t>
            </a:r>
            <a:r>
              <a:rPr lang="en-GB" altLang="en-US" b="1" dirty="0">
                <a:cs typeface="Arial" panose="020B0604020202020204" pitchFamily="34" charset="0"/>
              </a:rPr>
              <a:t>1 mark </a:t>
            </a:r>
            <a:r>
              <a:rPr lang="en-GB" altLang="en-US" dirty="0">
                <a:cs typeface="Arial" panose="020B0604020202020204" pitchFamily="34" charset="0"/>
              </a:rPr>
              <a:t>can be awarded in each box.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9E4443E-1B77-464E-8FDD-EA09CE87720D}"/>
              </a:ext>
            </a:extLst>
          </p:cNvPr>
          <p:cNvSpPr txBox="1">
            <a:spLocks/>
          </p:cNvSpPr>
          <p:nvPr/>
        </p:nvSpPr>
        <p:spPr>
          <a:xfrm>
            <a:off x="641648" y="337220"/>
            <a:ext cx="6572250" cy="720080"/>
          </a:xfrm>
          <a:prstGeom prst="rect">
            <a:avLst/>
          </a:prstGeom>
        </p:spPr>
        <p:txBody>
          <a:bodyPr/>
          <a:lstStyle>
            <a:lvl1pPr algn="l" defTabSz="428586" rtl="0" eaLnBrk="1" latinLnBrk="0" hangingPunct="1">
              <a:spcBef>
                <a:spcPct val="0"/>
              </a:spcBef>
              <a:buNone/>
              <a:defRPr lang="en-GB" sz="3000" b="1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GB" altLang="en-US" sz="3200" dirty="0"/>
              <a:t>Task 2 – Theory (9 marks) (</a:t>
            </a:r>
            <a:r>
              <a:rPr lang="en-GB" altLang="en-US" sz="3200" dirty="0" err="1"/>
              <a:t>cont</a:t>
            </a:r>
            <a:r>
              <a:rPr lang="en-GB" altLang="en-US" sz="3200" dirty="0"/>
              <a:t>)</a:t>
            </a:r>
            <a:endParaRPr lang="en-GB" sz="3200" dirty="0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F90C7F8D-8240-4E55-A2E5-9560FCBE8BB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0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423"/>
    </mc:Choice>
    <mc:Fallback>
      <p:transition spd="slow" advTm="244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9E2A9D3-0817-44A9-AB99-1A0C2282F2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13"/>
          <a:stretch/>
        </p:blipFill>
        <p:spPr>
          <a:xfrm>
            <a:off x="641648" y="769268"/>
            <a:ext cx="5094134" cy="13988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4140CAC-C004-4AFF-B4BF-1A213BE3B2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647" y="2167352"/>
            <a:ext cx="5189137" cy="15424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140460-E13D-4DDE-B58E-DD1089C25A8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653"/>
          <a:stretch/>
        </p:blipFill>
        <p:spPr>
          <a:xfrm>
            <a:off x="641647" y="3709086"/>
            <a:ext cx="5094134" cy="12515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E59EF6A-0F8E-466C-B970-6787F8A15DAE}"/>
              </a:ext>
            </a:extLst>
          </p:cNvPr>
          <p:cNvSpPr txBox="1">
            <a:spLocks/>
          </p:cNvSpPr>
          <p:nvPr/>
        </p:nvSpPr>
        <p:spPr>
          <a:xfrm>
            <a:off x="641648" y="193204"/>
            <a:ext cx="6572250" cy="433870"/>
          </a:xfrm>
          <a:prstGeom prst="rect">
            <a:avLst/>
          </a:prstGeom>
        </p:spPr>
        <p:txBody>
          <a:bodyPr/>
          <a:lstStyle>
            <a:lvl1pPr algn="l" defTabSz="428586" rtl="0" eaLnBrk="1" latinLnBrk="0" hangingPunct="1">
              <a:spcBef>
                <a:spcPct val="0"/>
              </a:spcBef>
              <a:buNone/>
              <a:defRPr lang="en-GB" sz="3000" b="1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GB" altLang="en-US" sz="3200" dirty="0">
                <a:cs typeface="Arial" panose="020B0604020202020204" pitchFamily="34" charset="0"/>
              </a:rPr>
              <a:t>Task 2 – Theory (9 marks) (</a:t>
            </a:r>
            <a:r>
              <a:rPr lang="en-GB" altLang="en-US" sz="3200" dirty="0" err="1">
                <a:cs typeface="Arial" panose="020B0604020202020204" pitchFamily="34" charset="0"/>
              </a:rPr>
              <a:t>cont</a:t>
            </a:r>
            <a:r>
              <a:rPr lang="en-GB" altLang="en-US" sz="3200" dirty="0">
                <a:cs typeface="Arial" panose="020B0604020202020204" pitchFamily="34" charset="0"/>
              </a:rPr>
              <a:t>)</a:t>
            </a:r>
            <a:endParaRPr lang="en-GB" sz="1800" dirty="0"/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A9D4E93F-DC7F-4397-8C54-1EEDB9A0C1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297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503"/>
    </mc:Choice>
    <mc:Fallback>
      <p:transition spd="slow" advTm="135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3FA9862-7A2B-42AC-A20F-D35E1FF13D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609" y="2276979"/>
            <a:ext cx="5831840" cy="1562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4FB372-8397-49A7-9D89-DB86CC9773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609" y="3839079"/>
            <a:ext cx="4867617" cy="1360549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E1DE954B-524E-4275-8E2E-3A0C1F284700}"/>
              </a:ext>
            </a:extLst>
          </p:cNvPr>
          <p:cNvSpPr txBox="1">
            <a:spLocks/>
          </p:cNvSpPr>
          <p:nvPr/>
        </p:nvSpPr>
        <p:spPr>
          <a:xfrm>
            <a:off x="641648" y="193204"/>
            <a:ext cx="6572250" cy="433870"/>
          </a:xfrm>
          <a:prstGeom prst="rect">
            <a:avLst/>
          </a:prstGeom>
        </p:spPr>
        <p:txBody>
          <a:bodyPr/>
          <a:lstStyle>
            <a:lvl1pPr algn="l" defTabSz="428586" rtl="0" eaLnBrk="1" latinLnBrk="0" hangingPunct="1">
              <a:spcBef>
                <a:spcPct val="0"/>
              </a:spcBef>
              <a:buNone/>
              <a:defRPr lang="en-GB" sz="3000" b="1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GB" altLang="en-US" sz="3200" dirty="0">
                <a:cs typeface="Arial" panose="020B0604020202020204" pitchFamily="34" charset="0"/>
              </a:rPr>
              <a:t>Task 2 – Theory (9 marks) (</a:t>
            </a:r>
            <a:r>
              <a:rPr lang="en-GB" altLang="en-US" sz="3200" dirty="0" err="1">
                <a:cs typeface="Arial" panose="020B0604020202020204" pitchFamily="34" charset="0"/>
              </a:rPr>
              <a:t>cont</a:t>
            </a:r>
            <a:r>
              <a:rPr lang="en-GB" altLang="en-US" sz="3200" dirty="0">
                <a:cs typeface="Arial" panose="020B0604020202020204" pitchFamily="34" charset="0"/>
              </a:rPr>
              <a:t>)</a:t>
            </a:r>
            <a:endParaRPr lang="en-GB" sz="1800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4B047C3-DC7F-4B50-9E93-27B890D328A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C03ECC-B897-4470-AA6F-1506DEA31B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609" y="834016"/>
            <a:ext cx="5219068" cy="131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39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9098"/>
    </mc:Choice>
    <mc:Fallback>
      <p:transition spd="slow" advTm="1890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3875" y="1199499"/>
            <a:ext cx="6572250" cy="3656434"/>
          </a:xfrm>
        </p:spPr>
        <p:txBody>
          <a:bodyPr/>
          <a:lstStyle/>
          <a:p>
            <a:pPr marL="0" indent="0">
              <a:buNone/>
            </a:pPr>
            <a:r>
              <a:rPr lang="en-GB" altLang="en-US" dirty="0">
                <a:cs typeface="Arial" panose="020B0604020202020204" pitchFamily="34" charset="0"/>
              </a:rPr>
              <a:t>For example: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Circle instead of Circus.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Skill instead of Skills.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Lewis Castle or Castle Lews instead of Lews Castle.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The exclamation mark is omitted from Quest for Adrenaline!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Capitalisation of Quest for Adrenaline! – Quest For Adrenaline!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kern="0" dirty="0">
                <a:solidFill>
                  <a:schemeClr val="tx2"/>
                </a:solidFill>
                <a:ea typeface="+mn-ea"/>
                <a:cs typeface="+mn-cs"/>
              </a:rPr>
              <a:t>1 mark maximum not awarded across the paper</a:t>
            </a:r>
            <a:br>
              <a:rPr lang="en-GB" altLang="en-US" kern="0" dirty="0">
                <a:solidFill>
                  <a:schemeClr val="tx2"/>
                </a:solidFill>
                <a:ea typeface="+mn-ea"/>
                <a:cs typeface="+mn-cs"/>
              </a:rPr>
            </a:br>
            <a:br>
              <a:rPr lang="en-GB" dirty="0"/>
            </a:br>
            <a:endParaRPr lang="en-GB" dirty="0"/>
          </a:p>
        </p:txBody>
      </p:sp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33DBED4B-A2BF-4148-91DB-691219DBA9F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844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4152"/>
    </mc:Choice>
    <mc:Fallback>
      <p:transition spd="slow" advTm="841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68632" y="1063185"/>
            <a:ext cx="6572250" cy="3656434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The words e-mail, web and social media can be included.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Remember to look at the footer for text formats.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DNA Print (P) mark if the candidate name/SQA no/task no is keyed in on the same line as Quest for Adrenaline!</a:t>
            </a:r>
          </a:p>
          <a:p>
            <a:endParaRPr lang="en-GB" altLang="en-US" dirty="0">
              <a:latin typeface="Calibri" panose="020F0502020204030204" pitchFamily="34" charset="0"/>
            </a:endParaRP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68632" y="345683"/>
            <a:ext cx="6768752" cy="628092"/>
          </a:xfrm>
        </p:spPr>
        <p:txBody>
          <a:bodyPr/>
          <a:lstStyle/>
          <a:p>
            <a:r>
              <a:rPr lang="en-GB" altLang="en-US" sz="3200" kern="0" dirty="0">
                <a:solidFill>
                  <a:schemeClr val="tx2"/>
                </a:solidFill>
                <a:ea typeface="+mn-ea"/>
                <a:cs typeface="+mn-cs"/>
              </a:rPr>
              <a:t>Task 1 – Headed Paper (6 marks)</a:t>
            </a:r>
            <a:br>
              <a:rPr lang="en-GB" sz="3200" dirty="0"/>
            </a:br>
            <a:endParaRPr lang="en-GB" sz="3200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D4BE8AC6-362D-47E3-B76A-332CA888AF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160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000"/>
    </mc:Choice>
    <mc:Fallback>
      <p:transition spd="slow" advTm="5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5624" y="1057300"/>
            <a:ext cx="6572250" cy="3890249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Weekly view or a work week is accepted.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Location must be Lews Castle or Stornoway, if it is included.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Recurring meeting must be identical over all three events, but the icon might not be shown.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Task must be in the task heading, not the description.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Capitalisation can be block caps, initial caps or sentence case.</a:t>
            </a:r>
          </a:p>
          <a:p>
            <a:pPr>
              <a:buFont typeface="Wingdings" panose="05000000000000000000" pitchFamily="2" charset="2"/>
              <a:buChar char="w"/>
            </a:pPr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sz="3200" kern="0">
                <a:solidFill>
                  <a:schemeClr val="tx2"/>
                </a:solidFill>
                <a:ea typeface="+mn-ea"/>
                <a:cs typeface="+mn-cs"/>
              </a:rPr>
              <a:t>Task 3 – E-diary </a:t>
            </a:r>
            <a:r>
              <a:rPr lang="en-GB" altLang="en-US" sz="3200"/>
              <a:t>(</a:t>
            </a:r>
            <a:r>
              <a:rPr lang="en-GB" altLang="en-US" sz="3200" kern="0">
                <a:solidFill>
                  <a:schemeClr val="tx2"/>
                </a:solidFill>
                <a:ea typeface="+mn-ea"/>
                <a:cs typeface="+mn-cs"/>
              </a:rPr>
              <a:t>6 marks)</a:t>
            </a:r>
            <a:br>
              <a:rPr lang="en-GB" sz="3200"/>
            </a:br>
            <a:endParaRPr lang="en-GB" sz="3200"/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7420E2C3-B3EA-4498-B37C-DF02BCC41C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12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816"/>
    </mc:Choice>
    <mc:Fallback>
      <p:transition spd="slow" advTm="808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463021" y="265212"/>
            <a:ext cx="6693958" cy="34782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en-GB" sz="3667" b="1" kern="0">
              <a:solidFill>
                <a:srgbClr val="1F497D"/>
              </a:solidFill>
              <a:latin typeface="Arial" pitchFamily="34" charset="0"/>
            </a:endParaRPr>
          </a:p>
          <a:p>
            <a:pPr algn="ctr">
              <a:defRPr/>
            </a:pPr>
            <a:r>
              <a:rPr lang="en-GB" sz="3667" b="1" kern="0">
                <a:solidFill>
                  <a:srgbClr val="1F497D"/>
                </a:solidFill>
                <a:latin typeface="Arial" pitchFamily="34" charset="0"/>
              </a:rPr>
              <a:t>Administration and IT National 5 </a:t>
            </a:r>
          </a:p>
          <a:p>
            <a:pPr algn="ctr">
              <a:defRPr/>
            </a:pPr>
            <a:r>
              <a:rPr lang="en-GB" sz="3667" b="1" kern="0">
                <a:solidFill>
                  <a:srgbClr val="1F497D"/>
                </a:solidFill>
                <a:latin typeface="Arial" pitchFamily="34" charset="0"/>
              </a:rPr>
              <a:t>Assignment 2020</a:t>
            </a:r>
          </a:p>
          <a:p>
            <a:pPr algn="ctr">
              <a:defRPr/>
            </a:pPr>
            <a:endParaRPr lang="en-GB" sz="3667" b="1" kern="0">
              <a:solidFill>
                <a:srgbClr val="1F497D"/>
              </a:solidFill>
              <a:latin typeface="Arial" pitchFamily="34" charset="0"/>
            </a:endParaRPr>
          </a:p>
          <a:p>
            <a:pPr algn="ctr">
              <a:defRPr/>
            </a:pPr>
            <a:r>
              <a:rPr lang="en-GB" sz="3667" b="1" i="1" kern="0">
                <a:solidFill>
                  <a:srgbClr val="1F497D"/>
                </a:solidFill>
                <a:latin typeface="Arial" pitchFamily="34" charset="0"/>
              </a:rPr>
              <a:t>Circus in the Sky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94C68626-C74A-4E64-8741-B1D6DFC9A46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114"/>
    </mc:Choice>
    <mc:Fallback>
      <p:transition spd="slow" advTm="171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3875" y="1224505"/>
            <a:ext cx="6572250" cy="3602217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Make sure reminder is attached to the safety inspection.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Make sure reminder isn’t entered as a task.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sz="3200" kern="0" dirty="0">
                <a:solidFill>
                  <a:schemeClr val="tx2"/>
                </a:solidFill>
                <a:ea typeface="+mn-ea"/>
                <a:cs typeface="+mn-cs"/>
              </a:rPr>
              <a:t>Task 3 – E-diary (6 marks) (</a:t>
            </a:r>
            <a:r>
              <a:rPr lang="en-GB" altLang="en-US" sz="3200" kern="0" dirty="0" err="1">
                <a:solidFill>
                  <a:schemeClr val="tx2"/>
                </a:solidFill>
                <a:ea typeface="+mn-ea"/>
                <a:cs typeface="+mn-cs"/>
              </a:rPr>
              <a:t>cont</a:t>
            </a:r>
            <a:r>
              <a:rPr lang="en-GB" altLang="en-US" sz="3200" kern="0" dirty="0">
                <a:solidFill>
                  <a:schemeClr val="tx2"/>
                </a:solidFill>
                <a:ea typeface="+mn-ea"/>
                <a:cs typeface="+mn-cs"/>
              </a:rPr>
              <a:t>)</a:t>
            </a:r>
            <a:endParaRPr lang="en-GB" sz="3200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5D508CF8-10B6-4FCE-B518-2DA350910A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6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775"/>
    </mc:Choice>
    <mc:Fallback>
      <p:transition spd="slow" advTm="207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3875" y="1199499"/>
            <a:ext cx="6572250" cy="3656434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F and R – the 6 replacements are those already in the template.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If the candidate keys in ‘Kids’ instead of ‘Participants’ when inputting the new section DNA 1K.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If the headings are bulleted, DNA 1B.</a:t>
            </a: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sz="3200" kern="0">
                <a:solidFill>
                  <a:schemeClr val="tx2"/>
                </a:solidFill>
                <a:ea typeface="+mn-ea"/>
                <a:cs typeface="+mn-cs"/>
              </a:rPr>
              <a:t>Task 4 – Flyer </a:t>
            </a:r>
            <a:r>
              <a:rPr lang="en-GB" altLang="en-US" sz="3200"/>
              <a:t>(</a:t>
            </a:r>
            <a:r>
              <a:rPr lang="en-GB" altLang="en-US" sz="3200" kern="0">
                <a:solidFill>
                  <a:schemeClr val="tx2"/>
                </a:solidFill>
                <a:ea typeface="+mn-ea"/>
                <a:cs typeface="+mn-cs"/>
              </a:rPr>
              <a:t>5 marks)</a:t>
            </a:r>
            <a:br>
              <a:rPr lang="en-GB" sz="3200"/>
            </a:br>
            <a:endParaRPr lang="en-GB" sz="320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C77D4FA6-8B16-43BA-ACA9-FB88E852CC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1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407"/>
    </mc:Choice>
    <mc:Fallback>
      <p:transition spd="slow" advTm="554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5624" y="1029283"/>
            <a:ext cx="6978476" cy="3656434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  <a:defRPr/>
            </a:pPr>
            <a:r>
              <a:rPr lang="en-GB" altLang="en-US" dirty="0">
                <a:cs typeface="Arial" panose="020B0604020202020204" pitchFamily="34" charset="0"/>
              </a:rPr>
              <a:t>Indentation – the bullets should not be indented, this does not mean that the heading is indented. The following is incorrect:</a:t>
            </a:r>
          </a:p>
          <a:p>
            <a:pPr marL="266700" indent="-266700">
              <a:buFont typeface="Wingdings" panose="05000000000000000000" pitchFamily="2" charset="2"/>
              <a:buChar char="w"/>
              <a:defRPr/>
            </a:pPr>
            <a:endParaRPr lang="en-GB" altLang="en-US" dirty="0">
              <a:cs typeface="Arial" panose="020B060402020202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w"/>
              <a:defRPr/>
            </a:pPr>
            <a:endParaRPr lang="en-GB" altLang="en-US" dirty="0">
              <a:cs typeface="Arial" panose="020B060402020202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w"/>
              <a:defRPr/>
            </a:pPr>
            <a:endParaRPr lang="en-GB" altLang="en-US" dirty="0">
              <a:cs typeface="Arial" panose="020B060402020202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w"/>
              <a:defRPr/>
            </a:pPr>
            <a:endParaRPr lang="en-GB" altLang="en-US" sz="2000" dirty="0">
              <a:cs typeface="Arial" panose="020B060402020202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w"/>
              <a:defRPr/>
            </a:pPr>
            <a:r>
              <a:rPr lang="en-GB" altLang="en-US" dirty="0">
                <a:cs typeface="Arial" panose="020B0604020202020204" pitchFamily="34" charset="0"/>
              </a:rPr>
              <a:t>If there are more than 10 words omitted DNA 2K.</a:t>
            </a:r>
          </a:p>
          <a:p>
            <a:pPr marL="266700" indent="-266700">
              <a:buFont typeface="Wingdings" panose="05000000000000000000" pitchFamily="2" charset="2"/>
              <a:buChar char="w"/>
              <a:defRPr/>
            </a:pPr>
            <a:r>
              <a:rPr lang="en-GB" altLang="en-US" dirty="0">
                <a:cs typeface="Arial" panose="020B0604020202020204" pitchFamily="34" charset="0"/>
              </a:rPr>
              <a:t>DNA 1P if the template is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GB" altLang="en-US" dirty="0">
                <a:cs typeface="Arial" panose="020B0604020202020204" pitchFamily="34" charset="0"/>
              </a:rPr>
              <a:t>   amended.</a:t>
            </a:r>
          </a:p>
          <a:p>
            <a:pPr marL="266700" indent="-266700">
              <a:buFont typeface="Wingdings" panose="05000000000000000000" pitchFamily="2" charset="2"/>
              <a:buChar char="w"/>
              <a:defRPr/>
            </a:pPr>
            <a:endParaRPr lang="en-GB" altLang="en-US" sz="1800" dirty="0">
              <a:cs typeface="Arial" panose="020B060402020202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w"/>
              <a:defRPr/>
            </a:pPr>
            <a:endParaRPr lang="en-GB" altLang="en-US" sz="2000" dirty="0">
              <a:cs typeface="Arial" panose="020B060402020202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w"/>
              <a:defRPr/>
            </a:pPr>
            <a:endParaRPr lang="en-GB" altLang="en-US" dirty="0">
              <a:cs typeface="Arial" panose="020B0604020202020204" pitchFamily="34" charset="0"/>
            </a:endParaRPr>
          </a:p>
          <a:p>
            <a:pPr marL="266700" marR="0" lvl="0" indent="-266700" algn="l" defTabSz="4285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w"/>
              <a:tabLst/>
              <a:defRPr/>
            </a:pPr>
            <a:endParaRPr kumimoji="0" lang="en-GB" altLang="en-US" sz="24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  <a:p>
            <a:endParaRPr lang="en-GB" altLang="en-US" dirty="0">
              <a:cs typeface="Arial" panose="020B0604020202020204" pitchFamily="34" charset="0"/>
            </a:endParaRPr>
          </a:p>
          <a:p>
            <a:endParaRPr lang="en-GB" altLang="en-US" dirty="0"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237993"/>
            <a:ext cx="5449414" cy="640781"/>
          </a:xfrm>
        </p:spPr>
        <p:txBody>
          <a:bodyPr/>
          <a:lstStyle/>
          <a:p>
            <a:r>
              <a:rPr lang="en-GB" altLang="en-US" sz="2800" kern="0" dirty="0">
                <a:solidFill>
                  <a:schemeClr val="tx2"/>
                </a:solidFill>
                <a:ea typeface="+mn-ea"/>
                <a:cs typeface="+mn-cs"/>
              </a:rPr>
              <a:t>Task 4 – Flyer (5 marks) (</a:t>
            </a:r>
            <a:r>
              <a:rPr lang="en-GB" altLang="en-US" sz="2800" kern="0" dirty="0" err="1">
                <a:solidFill>
                  <a:schemeClr val="tx2"/>
                </a:solidFill>
                <a:ea typeface="+mn-ea"/>
                <a:cs typeface="+mn-cs"/>
              </a:rPr>
              <a:t>cont</a:t>
            </a:r>
            <a:r>
              <a:rPr lang="en-GB" altLang="en-US" sz="2800" kern="0" dirty="0">
                <a:solidFill>
                  <a:schemeClr val="tx2"/>
                </a:solidFill>
                <a:ea typeface="+mn-ea"/>
                <a:cs typeface="+mn-cs"/>
              </a:rPr>
              <a:t>)</a:t>
            </a:r>
            <a:br>
              <a:rPr lang="en-GB" sz="3200" dirty="0"/>
            </a:br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A665F3-F997-433B-86CB-F80D93510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28" y="2181357"/>
            <a:ext cx="4570640" cy="1636235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4AE78F75-5383-4E52-ACBB-CB56D7EC5A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81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776"/>
    </mc:Choice>
    <mc:Fallback>
      <p:transition spd="slow" advTm="637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13749" y="1029283"/>
            <a:ext cx="6572250" cy="3656434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Check the headed paper – look for the footer and check alignment (if it was on Task 1).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If the candidate has included their own name and job title the P is still available.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Ignore EXAMREF in the footer on any page.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If the candidate uses an address block that changes the position of the page break – look at the merged letter for the inside name and address and page break marks.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If the letter is on one page                         DNA 1PB.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sz="3200" dirty="0">
                <a:cs typeface="Arial" panose="020B0604020202020204" pitchFamily="34" charset="0"/>
              </a:rPr>
              <a:t>Task 5 – Mail Merge (5 marks)</a:t>
            </a:r>
            <a:endParaRPr lang="en-GB" sz="3200" dirty="0">
              <a:cs typeface="Arial" panose="020B0604020202020204" pitchFamily="34" charset="0"/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A2AF579D-8105-4803-AB9F-EFE385D88DE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595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952"/>
    </mc:Choice>
    <mc:Fallback>
      <p:transition spd="slow" advTm="719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3875" y="1100298"/>
            <a:ext cx="6572250" cy="3656434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If candidates have created a new e-mail, the subject heading must be accurate.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Any word document can be attached.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Check the capitalisation of acrobatic skills workshop. 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Second address does not need to be CC.</a:t>
            </a:r>
          </a:p>
          <a:p>
            <a:endParaRPr lang="en-GB" altLang="en-US" dirty="0">
              <a:latin typeface="Calibri" panose="020F0502020204030204" pitchFamily="34" charset="0"/>
            </a:endParaRP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sz="3200">
                <a:cs typeface="Arial" panose="020B0604020202020204" pitchFamily="34" charset="0"/>
              </a:rPr>
              <a:t>Task 6 – E-mail (6 marks)</a:t>
            </a:r>
            <a:br>
              <a:rPr lang="en-GB" sz="3200"/>
            </a:br>
            <a:endParaRPr lang="en-GB" sz="3200"/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DFA84DB0-9560-4CEB-A95F-EE30745FBE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547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078"/>
    </mc:Choice>
    <mc:Fallback>
      <p:transition spd="slow" advTm="610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3875" y="1199498"/>
            <a:ext cx="6572250" cy="4106273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The ticket costs section must be identical to the task in the assignment.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Presentation mark – candidates must use at least 2/3rds of the page.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Additional information might be included – check for keyboarding.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If Stornoway is in the location it must be:</a:t>
            </a:r>
          </a:p>
          <a:p>
            <a:pPr marL="540000" indent="-180000">
              <a:buFont typeface="Arial" panose="020B0604020202020204" pitchFamily="34" charset="0"/>
              <a:buChar char="—"/>
            </a:pPr>
            <a:r>
              <a:rPr lang="en-GB" altLang="en-US" dirty="0">
                <a:cs typeface="Arial" panose="020B0604020202020204" pitchFamily="34" charset="0"/>
              </a:rPr>
              <a:t>	Lews Castle, Stornoway or</a:t>
            </a:r>
          </a:p>
          <a:p>
            <a:pPr marL="540000" indent="-180000">
              <a:buFont typeface="Arial" panose="020B0604020202020204" pitchFamily="34" charset="0"/>
              <a:buChar char="—"/>
            </a:pPr>
            <a:r>
              <a:rPr lang="en-GB" altLang="en-US" dirty="0">
                <a:cs typeface="Arial" panose="020B0604020202020204" pitchFamily="34" charset="0"/>
              </a:rPr>
              <a:t>	Lews Castle</a:t>
            </a:r>
          </a:p>
          <a:p>
            <a:pPr marL="360000" indent="0">
              <a:buNone/>
            </a:pPr>
            <a:r>
              <a:rPr lang="en-GB" altLang="en-US" dirty="0">
                <a:cs typeface="Arial" panose="020B0604020202020204" pitchFamily="34" charset="0"/>
              </a:rPr>
              <a:t>		Stornoway</a:t>
            </a:r>
          </a:p>
          <a:p>
            <a:pPr marL="0" indent="0">
              <a:buNone/>
            </a:pPr>
            <a:endParaRPr lang="en-GB" altLang="en-US" dirty="0">
              <a:latin typeface="Calibri" panose="020F0502020204030204" pitchFamily="34" charset="0"/>
            </a:endParaRP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sz="3200">
                <a:cs typeface="Arial" panose="020B0604020202020204" pitchFamily="34" charset="0"/>
              </a:rPr>
              <a:t>Task 7 – Poster (4 marks)</a:t>
            </a:r>
            <a:br>
              <a:rPr lang="en-GB" sz="3200"/>
            </a:br>
            <a:endParaRPr lang="en-GB" sz="3200"/>
          </a:p>
        </p:txBody>
      </p:sp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8A2ECE09-4FFD-464B-82D4-01C7E54A80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98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7066"/>
    </mc:Choice>
    <mc:Fallback>
      <p:transition spd="slow" advTm="670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7575" y="857052"/>
            <a:ext cx="6886525" cy="4032448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sz="2200" dirty="0">
                <a:cs typeface="Arial" panose="020B0604020202020204" pitchFamily="34" charset="0"/>
              </a:rPr>
              <a:t>Border should be on page 1 only.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sz="2200" dirty="0">
                <a:cs typeface="Arial" panose="020B0604020202020204" pitchFamily="34" charset="0"/>
              </a:rPr>
              <a:t>The text formatting should be correct in the moved acts and new act or DNA 1P.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sz="2200" dirty="0">
                <a:cs typeface="Arial" panose="020B0604020202020204" pitchFamily="34" charset="0"/>
              </a:rPr>
              <a:t>The thick border on the table must be on the outside, but can also be on the inside lines.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sz="2200" dirty="0">
                <a:cs typeface="Arial" panose="020B0604020202020204" pitchFamily="34" charset="0"/>
              </a:rPr>
              <a:t>DNA 1P if there are other changes to the template:</a:t>
            </a:r>
          </a:p>
          <a:p>
            <a:pPr marL="540000" indent="-180000">
              <a:buFont typeface="Arial" panose="020B0604020202020204" pitchFamily="34" charset="0"/>
              <a:buChar char="—"/>
            </a:pPr>
            <a:r>
              <a:rPr lang="en-GB" altLang="en-US" sz="2200" dirty="0">
                <a:cs typeface="Arial" panose="020B0604020202020204" pitchFamily="34" charset="0"/>
              </a:rPr>
              <a:t>	Act One no longer centred or bold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sz="2200" dirty="0">
                <a:cs typeface="Arial" panose="020B0604020202020204" pitchFamily="34" charset="0"/>
              </a:rPr>
              <a:t>If Stornoway is included must be:</a:t>
            </a:r>
          </a:p>
          <a:p>
            <a:pPr marL="540000" indent="-180000">
              <a:buFont typeface="Arial" panose="020B0604020202020204" pitchFamily="34" charset="0"/>
              <a:buChar char="—"/>
            </a:pPr>
            <a:r>
              <a:rPr lang="en-GB" altLang="en-US" sz="2200" dirty="0">
                <a:cs typeface="Arial" panose="020B0604020202020204" pitchFamily="34" charset="0"/>
              </a:rPr>
              <a:t>	Lews Castle, Stornoway or</a:t>
            </a:r>
          </a:p>
          <a:p>
            <a:pPr marL="540000" indent="-180000">
              <a:buFont typeface="Arial" panose="020B0604020202020204" pitchFamily="34" charset="0"/>
              <a:buChar char="—"/>
            </a:pPr>
            <a:r>
              <a:rPr lang="en-GB" altLang="en-US" sz="2200" dirty="0">
                <a:cs typeface="Arial" panose="020B0604020202020204" pitchFamily="34" charset="0"/>
              </a:rPr>
              <a:t>	Lews Castle</a:t>
            </a:r>
          </a:p>
          <a:p>
            <a:pPr marL="360000" indent="0">
              <a:buNone/>
            </a:pPr>
            <a:r>
              <a:rPr lang="en-GB" altLang="en-US" sz="2200" dirty="0">
                <a:cs typeface="Arial" panose="020B0604020202020204" pitchFamily="34" charset="0"/>
              </a:rPr>
              <a:t>		Stornoway</a:t>
            </a:r>
          </a:p>
          <a:p>
            <a:endParaRPr lang="en-GB" altLang="en-US" dirty="0">
              <a:latin typeface="Calibri" panose="020F0502020204030204" pitchFamily="34" charset="0"/>
            </a:endParaRPr>
          </a:p>
          <a:p>
            <a:endParaRPr lang="en-GB" altLang="en-US" dirty="0">
              <a:latin typeface="Calibri" panose="020F0502020204030204" pitchFamily="34" charset="0"/>
            </a:endParaRP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sz="3200" dirty="0">
                <a:cs typeface="Arial" panose="020B0604020202020204" pitchFamily="34" charset="0"/>
              </a:rPr>
              <a:t>Task 8 – Programme (7 marks)</a:t>
            </a:r>
            <a:br>
              <a:rPr lang="en-GB" sz="3200" dirty="0"/>
            </a:br>
            <a:endParaRPr lang="en-GB" sz="3200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542057DC-68F7-40B7-8773-248D7BA28B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853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635"/>
    </mc:Choice>
    <mc:Fallback>
      <p:transition spd="slow" advTm="1156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1556" y="877280"/>
            <a:ext cx="6572250" cy="3960440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Slide 1 – If Stornoway is included must be:</a:t>
            </a:r>
          </a:p>
          <a:p>
            <a:pPr marL="540000" indent="-180000">
              <a:buFont typeface="Arial" panose="020B0604020202020204" pitchFamily="34" charset="0"/>
              <a:buChar char="—"/>
            </a:pPr>
            <a:r>
              <a:rPr lang="en-GB" altLang="en-US" dirty="0">
                <a:cs typeface="Arial" panose="020B0604020202020204" pitchFamily="34" charset="0"/>
              </a:rPr>
              <a:t>	Lews Castle, Stornoway or</a:t>
            </a:r>
          </a:p>
          <a:p>
            <a:pPr marL="540000" indent="-180000">
              <a:buFont typeface="Arial" panose="020B0604020202020204" pitchFamily="34" charset="0"/>
              <a:buChar char="—"/>
            </a:pPr>
            <a:r>
              <a:rPr lang="en-GB" altLang="en-US" dirty="0">
                <a:cs typeface="Arial" panose="020B0604020202020204" pitchFamily="34" charset="0"/>
              </a:rPr>
              <a:t>	Lews Castle</a:t>
            </a:r>
          </a:p>
          <a:p>
            <a:pPr marL="0" indent="0">
              <a:buNone/>
            </a:pPr>
            <a:r>
              <a:rPr lang="en-GB" altLang="en-US" dirty="0">
                <a:cs typeface="Arial" panose="020B0604020202020204" pitchFamily="34" charset="0"/>
              </a:rPr>
              <a:t>		Stornoway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Slide 3 – Numbers must be keyed-in, not the bullets.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Slide 3 – Must be ‘Keep personal…’, not ‘Keep </a:t>
            </a:r>
            <a:r>
              <a:rPr lang="en-GB" altLang="en-US" b="1" dirty="0">
                <a:cs typeface="Arial" panose="020B0604020202020204" pitchFamily="34" charset="0"/>
              </a:rPr>
              <a:t>all</a:t>
            </a:r>
            <a:r>
              <a:rPr lang="en-GB" altLang="en-US" dirty="0">
                <a:cs typeface="Arial" panose="020B0604020202020204" pitchFamily="34" charset="0"/>
              </a:rPr>
              <a:t> personal…’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Slide 4 – Be careful that the pictures        don’t cover the lines of the table.</a:t>
            </a:r>
          </a:p>
          <a:p>
            <a:pPr marL="360000" indent="0">
              <a:buNone/>
            </a:pPr>
            <a:endParaRPr lang="en-GB" altLang="en-US" sz="23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altLang="en-US" dirty="0">
              <a:latin typeface="Calibri" panose="020F0502020204030204" pitchFamily="34" charset="0"/>
            </a:endParaRP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1556" y="215900"/>
            <a:ext cx="6572250" cy="968524"/>
          </a:xfrm>
        </p:spPr>
        <p:txBody>
          <a:bodyPr/>
          <a:lstStyle/>
          <a:p>
            <a:r>
              <a:rPr lang="en-GB" altLang="en-US" sz="3200" dirty="0">
                <a:cs typeface="Arial" panose="020B0604020202020204" pitchFamily="34" charset="0"/>
              </a:rPr>
              <a:t>Task 9 – Presentation (12 marks)</a:t>
            </a:r>
            <a:br>
              <a:rPr lang="en-GB" dirty="0"/>
            </a:br>
            <a:endParaRPr lang="en-GB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6E645071-AF11-4BCC-9DF3-BB595B4CF6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428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500"/>
    </mc:Choice>
    <mc:Fallback>
      <p:transition spd="slow" advTm="87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53228" y="1394520"/>
            <a:ext cx="6857172" cy="4320480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sz="2200" dirty="0">
                <a:cs typeface="Arial" panose="020B0604020202020204" pitchFamily="34" charset="0"/>
              </a:rPr>
              <a:t>Slide 5 </a:t>
            </a:r>
            <a:r>
              <a:rPr lang="en-GB" altLang="en-US" sz="2000" dirty="0">
                <a:cs typeface="Arial" panose="020B0604020202020204" pitchFamily="34" charset="0"/>
              </a:rPr>
              <a:t>–</a:t>
            </a:r>
            <a:r>
              <a:rPr lang="en-GB" altLang="en-US" sz="2200" dirty="0">
                <a:cs typeface="Arial" panose="020B0604020202020204" pitchFamily="34" charset="0"/>
              </a:rPr>
              <a:t> The table inserted into the presentation should be the same as the table in the programme.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sz="2200" dirty="0">
                <a:cs typeface="Arial" panose="020B0604020202020204" pitchFamily="34" charset="0"/>
              </a:rPr>
              <a:t>Slide 5 </a:t>
            </a:r>
            <a:r>
              <a:rPr lang="en-GB" altLang="en-US" sz="2000" dirty="0">
                <a:cs typeface="Arial" panose="020B0604020202020204" pitchFamily="34" charset="0"/>
              </a:rPr>
              <a:t>–</a:t>
            </a:r>
            <a:r>
              <a:rPr lang="en-GB" altLang="en-US" sz="2200" dirty="0">
                <a:cs typeface="Arial" panose="020B0604020202020204" pitchFamily="34" charset="0"/>
              </a:rPr>
              <a:t> Ignore any design/formatting of the inserted table.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sz="2200" dirty="0">
                <a:cs typeface="Arial" panose="020B0604020202020204" pitchFamily="34" charset="0"/>
              </a:rPr>
              <a:t>If additional information/features are added incorrectly, </a:t>
            </a:r>
            <a:r>
              <a:rPr lang="en-GB" altLang="en-US" sz="2200" dirty="0" err="1">
                <a:cs typeface="Arial" panose="020B0604020202020204" pitchFamily="34" charset="0"/>
              </a:rPr>
              <a:t>ie</a:t>
            </a:r>
            <a:r>
              <a:rPr lang="en-GB" altLang="en-US" sz="2200" dirty="0">
                <a:cs typeface="Arial" panose="020B0604020202020204" pitchFamily="34" charset="0"/>
              </a:rPr>
              <a:t> adding a logo on other slides, but it incorrectly covers text or another graphic, or inserting a background which covers text DNA 1P.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sz="2200" dirty="0">
                <a:cs typeface="Arial" panose="020B0604020202020204" pitchFamily="34" charset="0"/>
              </a:rPr>
              <a:t>Ignore if the candidate name is on the              same line as requested information.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endParaRPr lang="en-GB" altLang="en-US" dirty="0">
              <a:cs typeface="Arial" panose="020B0604020202020204" pitchFamily="34" charset="0"/>
            </a:endParaRP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3228" y="193204"/>
            <a:ext cx="6572250" cy="968524"/>
          </a:xfrm>
        </p:spPr>
        <p:txBody>
          <a:bodyPr/>
          <a:lstStyle/>
          <a:p>
            <a:r>
              <a:rPr lang="en-GB" altLang="en-US" sz="3200" dirty="0">
                <a:cs typeface="Arial" panose="020B0604020202020204" pitchFamily="34" charset="0"/>
              </a:rPr>
              <a:t>Task 9 – Presentation (12 marks) (</a:t>
            </a:r>
            <a:r>
              <a:rPr lang="en-GB" altLang="en-US" sz="3200" dirty="0" err="1">
                <a:cs typeface="Arial" panose="020B0604020202020204" pitchFamily="34" charset="0"/>
              </a:rPr>
              <a:t>cont</a:t>
            </a:r>
            <a:r>
              <a:rPr lang="en-GB" altLang="en-US" sz="3200" dirty="0">
                <a:cs typeface="Arial" panose="020B0604020202020204" pitchFamily="34" charset="0"/>
              </a:rPr>
              <a:t>)</a:t>
            </a:r>
            <a:br>
              <a:rPr lang="en-GB" sz="3600" dirty="0"/>
            </a:br>
            <a:endParaRPr lang="en-GB" sz="3600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1377107C-359A-4B57-9BBE-979E90A2B83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20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078"/>
    </mc:Choice>
    <mc:Fallback>
      <p:transition spd="slow" advTm="460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3875" y="1442603"/>
            <a:ext cx="6530068" cy="3711288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Many candidates have included walking directions, instead of driving.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The American date is shown on some flight websites – do not penalise the candidate for this.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The newspaper and phone number must be from the internet, not just a keyed-in name and phone number.</a:t>
            </a: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sz="3200" dirty="0">
                <a:cs typeface="Arial" panose="020B0604020202020204" pitchFamily="34" charset="0"/>
              </a:rPr>
              <a:t>Task 10 – Internet Printouts </a:t>
            </a:r>
            <a:br>
              <a:rPr lang="en-GB" altLang="en-US" sz="3200" dirty="0">
                <a:cs typeface="Arial" panose="020B0604020202020204" pitchFamily="34" charset="0"/>
              </a:rPr>
            </a:br>
            <a:r>
              <a:rPr lang="en-GB" altLang="en-US" sz="3200" dirty="0">
                <a:cs typeface="Arial" panose="020B0604020202020204" pitchFamily="34" charset="0"/>
              </a:rPr>
              <a:t>(5 marks)</a:t>
            </a:r>
            <a:br>
              <a:rPr lang="en-GB" sz="3200" dirty="0"/>
            </a:br>
            <a:endParaRPr lang="en-GB" sz="3200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BD088536-FC6A-481F-B4ED-877986E6BD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35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7173"/>
    </mc:Choice>
    <mc:Fallback>
      <p:transition spd="slow" advTm="771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2F979-131D-42D0-907C-765E4E80B3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263" y="969731"/>
            <a:ext cx="6572250" cy="2160760"/>
          </a:xfrm>
        </p:spPr>
        <p:txBody>
          <a:bodyPr/>
          <a:lstStyle/>
          <a:p>
            <a:pPr marL="285739" indent="-285739" defTabSz="76197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Theory workshop (Task 2)</a:t>
            </a:r>
          </a:p>
          <a:p>
            <a:pPr marL="285739" indent="-285739" defTabSz="761970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All other tasks in order</a:t>
            </a:r>
          </a:p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DD39DF-2B4D-456B-B8A5-CB0C5C416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126" y="184820"/>
            <a:ext cx="6781974" cy="656456"/>
          </a:xfrm>
        </p:spPr>
        <p:txBody>
          <a:bodyPr/>
          <a:lstStyle/>
          <a:p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this presentation covers</a:t>
            </a:r>
            <a:endParaRPr lang="en-GB" sz="3600"/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790402CD-AC4A-4962-9AD2-451D964109D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948"/>
    </mc:Choice>
    <mc:Fallback>
      <p:transition spd="slow" advTm="89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3875" y="1001856"/>
            <a:ext cx="6530068" cy="3711288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Three candidate examples, with accompanying commentaries.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Theory Workshop</a:t>
            </a: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968524"/>
          </a:xfrm>
        </p:spPr>
        <p:txBody>
          <a:bodyPr/>
          <a:lstStyle/>
          <a:p>
            <a:r>
              <a:rPr lang="en-GB" altLang="en-US" sz="3200" dirty="0">
                <a:cs typeface="Arial" panose="020B0604020202020204" pitchFamily="34" charset="0"/>
              </a:rPr>
              <a:t>Additional Information</a:t>
            </a:r>
            <a:br>
              <a:rPr lang="en-GB" sz="3200" dirty="0"/>
            </a:br>
            <a:endParaRPr lang="en-GB" sz="3200" dirty="0"/>
          </a:p>
        </p:txBody>
      </p:sp>
      <p:pic>
        <p:nvPicPr>
          <p:cNvPr id="5" name="Audio 10">
            <a:hlinkClick r:id="" action="ppaction://media"/>
            <a:extLst>
              <a:ext uri="{FF2B5EF4-FFF2-40B4-BE49-F238E27FC236}">
                <a16:creationId xmlns:a16="http://schemas.microsoft.com/office/drawing/2014/main" id="{B4AB7323-DC72-4E1C-BAEE-B918E0A307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22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7173"/>
    </mc:Choice>
    <mc:Fallback>
      <p:transition spd="slow" advTm="771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B3D8F3-2AF7-4051-BCCC-21DA1668A829}"/>
              </a:ext>
            </a:extLst>
          </p:cNvPr>
          <p:cNvSpPr txBox="1">
            <a:spLocks/>
          </p:cNvSpPr>
          <p:nvPr/>
        </p:nvSpPr>
        <p:spPr>
          <a:xfrm>
            <a:off x="527050" y="3266553"/>
            <a:ext cx="6572250" cy="968524"/>
          </a:xfrm>
          <a:prstGeom prst="rect">
            <a:avLst/>
          </a:prstGeom>
        </p:spPr>
        <p:txBody>
          <a:bodyPr/>
          <a:lstStyle>
            <a:lvl1pPr algn="l" defTabSz="428586" rtl="0" eaLnBrk="1" latinLnBrk="0" hangingPunct="1">
              <a:spcBef>
                <a:spcPct val="0"/>
              </a:spcBef>
              <a:buNone/>
              <a:defRPr sz="1687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br>
              <a:rPr lang="en-GB" sz="360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2691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06"/>
    </mc:Choice>
    <mc:Fallback xmlns="">
      <p:transition spd="slow" advTm="3180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5291" y="1129308"/>
            <a:ext cx="6572250" cy="1296144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"/>
            </a:pPr>
            <a:r>
              <a:rPr lang="en-GB" altLang="en-US" dirty="0">
                <a:cs typeface="Arial" panose="020B0604020202020204" pitchFamily="34" charset="0"/>
              </a:rPr>
              <a:t>N5 2020 Administration and IT Assignment</a:t>
            </a:r>
          </a:p>
          <a:p>
            <a:pPr marL="266700" indent="-266700">
              <a:buFont typeface="Wingdings" panose="05000000000000000000" pitchFamily="2" charset="2"/>
              <a:buChar char=""/>
            </a:pPr>
            <a:r>
              <a:rPr lang="en-GB" altLang="en-US" dirty="0">
                <a:cs typeface="Arial" panose="020B0604020202020204" pitchFamily="34" charset="0"/>
              </a:rPr>
              <a:t>N5 2020 Assignment Marking Instructions</a:t>
            </a:r>
          </a:p>
          <a:p>
            <a:pPr marL="266700" indent="-266700">
              <a:buFont typeface="Wingdings" panose="05000000000000000000" pitchFamily="2" charset="2"/>
              <a:buChar char=""/>
            </a:pPr>
            <a:r>
              <a:rPr lang="en-GB" altLang="en-US" dirty="0">
                <a:cs typeface="Arial" panose="020B0604020202020204" pitchFamily="34" charset="0"/>
              </a:rPr>
              <a:t>Theory workshop sheets (optional)</a:t>
            </a:r>
          </a:p>
          <a:p>
            <a:pPr marL="266700" indent="-266700"/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304800"/>
            <a:ext cx="6572250" cy="824508"/>
          </a:xfrm>
        </p:spPr>
        <p:txBody>
          <a:bodyPr/>
          <a:lstStyle/>
          <a:p>
            <a:r>
              <a:rPr lang="en-GB" altLang="en-US" sz="3600" kern="0" dirty="0">
                <a:solidFill>
                  <a:schemeClr val="tx2"/>
                </a:solidFill>
                <a:ea typeface="+mn-ea"/>
                <a:cs typeface="+mn-cs"/>
              </a:rPr>
              <a:t>Resources</a:t>
            </a:r>
            <a:r>
              <a:rPr lang="en-GB" altLang="en-US" kern="0" dirty="0">
                <a:solidFill>
                  <a:schemeClr val="tx2"/>
                </a:solidFill>
                <a:ea typeface="+mn-ea"/>
                <a:cs typeface="+mn-cs"/>
              </a:rPr>
              <a:t> </a:t>
            </a:r>
            <a:r>
              <a:rPr lang="en-GB" altLang="en-US" sz="3600" kern="0" dirty="0">
                <a:solidFill>
                  <a:schemeClr val="tx2"/>
                </a:solidFill>
                <a:ea typeface="+mn-ea"/>
                <a:cs typeface="+mn-cs"/>
              </a:rPr>
              <a:t>Required</a:t>
            </a:r>
            <a:br>
              <a:rPr lang="en-GB" altLang="en-US" dirty="0">
                <a:latin typeface="Calibri" panose="020F0502020204030204" pitchFamily="34" charset="0"/>
              </a:rPr>
            </a:br>
            <a:endParaRPr lang="en-GB" dirty="0"/>
          </a:p>
        </p:txBody>
      </p:sp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D27DAB6F-A775-427F-89B2-F30234FA8D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1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083"/>
    </mc:Choice>
    <mc:Fallback>
      <p:transition spd="slow" advTm="240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88338" y="956915"/>
            <a:ext cx="6572250" cy="3656434"/>
          </a:xfrm>
        </p:spPr>
        <p:txBody>
          <a:bodyPr/>
          <a:lstStyle/>
          <a:p>
            <a:pPr marL="0" indent="0">
              <a:buNone/>
            </a:pPr>
            <a:r>
              <a:rPr lang="en-GB" altLang="en-US" b="1" dirty="0">
                <a:cs typeface="Arial" panose="020B0604020202020204" pitchFamily="34" charset="0"/>
              </a:rPr>
              <a:t>Outline </a:t>
            </a:r>
            <a:r>
              <a:rPr lang="en-GB" altLang="en-US" dirty="0">
                <a:cs typeface="Arial" panose="020B0604020202020204" pitchFamily="34" charset="0"/>
              </a:rPr>
              <a:t>the use of each of these when using electronic communication.</a:t>
            </a:r>
          </a:p>
          <a:p>
            <a:pPr marL="0" indent="0">
              <a:buNone/>
            </a:pPr>
            <a:r>
              <a:rPr lang="en-GB" altLang="en-US" b="1" dirty="0">
                <a:cs typeface="Arial" panose="020B0604020202020204" pitchFamily="34" charset="0"/>
              </a:rPr>
              <a:t>Outline</a:t>
            </a:r>
            <a:r>
              <a:rPr lang="en-GB" altLang="en-US" dirty="0">
                <a:cs typeface="Arial" panose="020B0604020202020204" pitchFamily="34" charset="0"/>
              </a:rPr>
              <a:t> - candidates must make a </a:t>
            </a:r>
            <a:r>
              <a:rPr lang="en-GB" altLang="en-US" b="1" dirty="0">
                <a:cs typeface="Arial" panose="020B0604020202020204" pitchFamily="34" charset="0"/>
              </a:rPr>
              <a:t>brief </a:t>
            </a:r>
            <a:r>
              <a:rPr lang="en-GB" altLang="en-US" dirty="0">
                <a:cs typeface="Arial" panose="020B0604020202020204" pitchFamily="34" charset="0"/>
              </a:rPr>
              <a:t>statement appropriate to the task. </a:t>
            </a:r>
            <a:r>
              <a:rPr lang="en-GB" altLang="en-US" b="1" dirty="0">
                <a:cs typeface="Arial" panose="020B0604020202020204" pitchFamily="34" charset="0"/>
              </a:rPr>
              <a:t>1 mark </a:t>
            </a:r>
            <a:r>
              <a:rPr lang="en-GB" altLang="en-US" dirty="0">
                <a:cs typeface="Arial" panose="020B0604020202020204" pitchFamily="34" charset="0"/>
              </a:rPr>
              <a:t>should be given for each accurate brief statement.</a:t>
            </a:r>
          </a:p>
          <a:p>
            <a:pPr marL="0" indent="0">
              <a:buNone/>
            </a:pPr>
            <a:endParaRPr lang="en-GB" altLang="en-US" dirty="0"/>
          </a:p>
          <a:p>
            <a:pPr marL="0" indent="0">
              <a:buNone/>
            </a:pPr>
            <a:endParaRPr lang="en-GB" altLang="en-US" dirty="0">
              <a:latin typeface="Calibri" panose="020F0502020204030204" pitchFamily="34" charset="0"/>
            </a:endParaRP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792088"/>
          </a:xfrm>
        </p:spPr>
        <p:txBody>
          <a:bodyPr/>
          <a:lstStyle/>
          <a:p>
            <a:r>
              <a:rPr lang="en-GB" altLang="en-US" sz="3200" kern="0" dirty="0">
                <a:solidFill>
                  <a:schemeClr val="tx2"/>
                </a:solidFill>
                <a:ea typeface="+mn-ea"/>
                <a:cs typeface="+mn-cs"/>
              </a:rPr>
              <a:t>Task 2 – Theory (9 marks)</a:t>
            </a:r>
            <a:endParaRPr lang="en-GB" sz="3200" kern="0" dirty="0">
              <a:solidFill>
                <a:schemeClr val="tx2"/>
              </a:solidFill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CBFF55-D2E0-4410-A23D-4B82D8602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338" y="3299820"/>
            <a:ext cx="7031661" cy="1296144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B237E08B-01E9-4656-A4AF-AB4F5CF2C3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9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33"/>
    </mc:Choice>
    <mc:Fallback>
      <p:transition spd="slow" advTm="300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3875" y="1045805"/>
            <a:ext cx="6572250" cy="2160240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Must be a use.</a:t>
            </a:r>
          </a:p>
          <a:p>
            <a:pPr marL="266700" indent="-266700">
              <a:buFont typeface="Wingdings" panose="05000000000000000000" pitchFamily="2" charset="2"/>
              <a:buChar char="w"/>
            </a:pPr>
            <a:r>
              <a:rPr lang="en-GB" altLang="en-US" dirty="0">
                <a:cs typeface="Arial" panose="020B0604020202020204" pitchFamily="34" charset="0"/>
              </a:rPr>
              <a:t>Do Not Award (DNA) marks where candidates speak of stuff/things/items, they need to be more specific, </a:t>
            </a:r>
            <a:r>
              <a:rPr lang="en-GB" altLang="en-US" dirty="0" err="1">
                <a:cs typeface="Arial" panose="020B0604020202020204" pitchFamily="34" charset="0"/>
              </a:rPr>
              <a:t>eg</a:t>
            </a:r>
            <a:r>
              <a:rPr lang="en-GB" altLang="en-US" dirty="0">
                <a:cs typeface="Arial" panose="020B0604020202020204" pitchFamily="34" charset="0"/>
              </a:rPr>
              <a:t> files/webpages/information.</a:t>
            </a:r>
          </a:p>
          <a:p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720080"/>
          </a:xfrm>
        </p:spPr>
        <p:txBody>
          <a:bodyPr/>
          <a:lstStyle/>
          <a:p>
            <a:r>
              <a:rPr lang="en-GB" altLang="en-US" sz="3200" kern="0" dirty="0">
                <a:solidFill>
                  <a:schemeClr val="tx2"/>
                </a:solidFill>
                <a:ea typeface="+mn-ea"/>
                <a:cs typeface="+mn-cs"/>
              </a:rPr>
              <a:t>Task 2 – Theory (9 marks) (</a:t>
            </a:r>
            <a:r>
              <a:rPr lang="en-GB" altLang="en-US" sz="3200" kern="0" dirty="0" err="1">
                <a:solidFill>
                  <a:schemeClr val="tx2"/>
                </a:solidFill>
                <a:ea typeface="+mn-ea"/>
                <a:cs typeface="+mn-cs"/>
              </a:rPr>
              <a:t>cont</a:t>
            </a:r>
            <a:r>
              <a:rPr lang="en-GB" altLang="en-US" sz="3200" kern="0" dirty="0">
                <a:solidFill>
                  <a:schemeClr val="tx2"/>
                </a:solidFill>
                <a:ea typeface="+mn-ea"/>
                <a:cs typeface="+mn-cs"/>
              </a:rPr>
              <a:t>)</a:t>
            </a:r>
            <a:br>
              <a:rPr lang="en-GB" altLang="en-US" sz="3200" dirty="0">
                <a:latin typeface="Calibri" panose="020F0502020204030204" pitchFamily="34" charset="0"/>
              </a:rPr>
            </a:br>
            <a:endParaRPr lang="en-GB" sz="3200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399F599F-73C1-4109-9924-14EED13AF3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552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575"/>
    </mc:Choice>
    <mc:Fallback>
      <p:transition spd="slow" advTm="325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193204"/>
            <a:ext cx="6572250" cy="576064"/>
          </a:xfrm>
        </p:spPr>
        <p:txBody>
          <a:bodyPr/>
          <a:lstStyle/>
          <a:p>
            <a:br>
              <a:rPr lang="en-GB" sz="1800" dirty="0"/>
            </a:br>
            <a:br>
              <a:rPr lang="en-GB" altLang="en-US" dirty="0">
                <a:latin typeface="Calibri" panose="020F0502020204030204" pitchFamily="34" charset="0"/>
              </a:rPr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388B36-0B44-4E47-92B7-49970790BC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267"/>
          <a:stretch/>
        </p:blipFill>
        <p:spPr>
          <a:xfrm>
            <a:off x="470436" y="840474"/>
            <a:ext cx="5975176" cy="13259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2A4602-2E84-4C5A-B963-0529429F2F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436" y="2086034"/>
            <a:ext cx="5868298" cy="14092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0675BB-1F83-48C7-91E2-CE4CBE8C53D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2" r="1730" b="4620"/>
          <a:stretch/>
        </p:blipFill>
        <p:spPr>
          <a:xfrm>
            <a:off x="523875" y="3414932"/>
            <a:ext cx="5603793" cy="1306898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7EBABBD6-77C6-4FB4-A675-E4DF8248D1B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0758D3-EC02-4838-8171-02DBDB904176}"/>
              </a:ext>
            </a:extLst>
          </p:cNvPr>
          <p:cNvSpPr txBox="1"/>
          <p:nvPr/>
        </p:nvSpPr>
        <p:spPr>
          <a:xfrm>
            <a:off x="523874" y="193204"/>
            <a:ext cx="65722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Task 2 – Theory (9 marks) (</a:t>
            </a:r>
            <a:r>
              <a:rPr kumimoji="0" lang="en-GB" alt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cont</a:t>
            </a:r>
            <a:r>
              <a:rPr kumimoji="0" lang="en-GB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007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335"/>
    </mc:Choice>
    <mc:Fallback>
      <p:transition spd="slow" advTm="213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7050" y="182418"/>
            <a:ext cx="6572250" cy="589791"/>
          </a:xfrm>
        </p:spPr>
        <p:txBody>
          <a:bodyPr/>
          <a:lstStyle/>
          <a:p>
            <a:br>
              <a:rPr lang="en-GB" sz="1800" dirty="0"/>
            </a:br>
            <a:br>
              <a:rPr lang="en-GB" sz="1800" dirty="0"/>
            </a:br>
            <a:br>
              <a:rPr lang="en-GB" altLang="en-US" sz="2400" dirty="0">
                <a:latin typeface="Calibri" panose="020F0502020204030204" pitchFamily="34" charset="0"/>
              </a:rPr>
            </a:b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58DA8F-3E46-4097-ACDC-302B243C4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050" y="871480"/>
            <a:ext cx="5734050" cy="14001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3DCE02-BC47-4249-99EF-53F1C77A34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50" y="2326053"/>
            <a:ext cx="5734050" cy="1390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5E98B2-D0A5-49CA-8B35-F3D214597F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050" y="3728079"/>
            <a:ext cx="5256584" cy="1219808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71A30074-F938-4E0A-A6CE-9DD3F81CE4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3929DE6-250C-4234-99EE-FBDEB4EBA369}"/>
              </a:ext>
            </a:extLst>
          </p:cNvPr>
          <p:cNvSpPr txBox="1"/>
          <p:nvPr/>
        </p:nvSpPr>
        <p:spPr>
          <a:xfrm>
            <a:off x="385948" y="232307"/>
            <a:ext cx="65722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Task 2 – Theory (9 marks) (</a:t>
            </a:r>
            <a:r>
              <a:rPr kumimoji="0" lang="en-GB" alt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cont</a:t>
            </a:r>
            <a:r>
              <a:rPr kumimoji="0" lang="en-GB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)</a:t>
            </a:r>
            <a:endParaRPr kumimoji="0" lang="en-GB" sz="1404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831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2101"/>
    </mc:Choice>
    <mc:Fallback>
      <p:transition spd="slow" advTm="1421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33094" y="913284"/>
            <a:ext cx="6572250" cy="3656434"/>
          </a:xfrm>
        </p:spPr>
        <p:txBody>
          <a:bodyPr/>
          <a:lstStyle/>
          <a:p>
            <a:pPr marL="0" indent="0">
              <a:buNone/>
            </a:pPr>
            <a:r>
              <a:rPr lang="en-GB" altLang="en-US" b="1" dirty="0">
                <a:cs typeface="Arial" panose="020B0604020202020204" pitchFamily="34" charset="0"/>
              </a:rPr>
              <a:t>Describe</a:t>
            </a:r>
            <a:r>
              <a:rPr lang="en-GB" altLang="en-US" dirty="0">
                <a:cs typeface="Arial" panose="020B0604020202020204" pitchFamily="34" charset="0"/>
              </a:rPr>
              <a:t> - candidates must make a </a:t>
            </a:r>
            <a:r>
              <a:rPr lang="en-GB" altLang="en-US" b="1" dirty="0">
                <a:cs typeface="Arial" panose="020B0604020202020204" pitchFamily="34" charset="0"/>
              </a:rPr>
              <a:t>detailed</a:t>
            </a:r>
            <a:r>
              <a:rPr lang="en-GB" altLang="en-US" dirty="0">
                <a:cs typeface="Arial" panose="020B0604020202020204" pitchFamily="34" charset="0"/>
              </a:rPr>
              <a:t> statement, as appropriate to the task. </a:t>
            </a:r>
            <a:r>
              <a:rPr lang="en-GB" altLang="en-US" b="1" dirty="0">
                <a:cs typeface="Arial" panose="020B0604020202020204" pitchFamily="34" charset="0"/>
              </a:rPr>
              <a:t>1 mark </a:t>
            </a:r>
            <a:r>
              <a:rPr lang="en-GB" altLang="en-US" dirty="0">
                <a:cs typeface="Arial" panose="020B0604020202020204" pitchFamily="34" charset="0"/>
              </a:rPr>
              <a:t>should be given for each accurate detailed statement.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9DF6B6-3119-4B7A-83F7-634773302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094" y="2641475"/>
            <a:ext cx="6572250" cy="1740519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91866A41-599E-41E8-B16C-5D014542E96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94500" y="4889500"/>
            <a:ext cx="609600" cy="609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ACCA22-3C22-4B3D-A06C-6393C6978EDC}"/>
              </a:ext>
            </a:extLst>
          </p:cNvPr>
          <p:cNvSpPr txBox="1"/>
          <p:nvPr/>
        </p:nvSpPr>
        <p:spPr>
          <a:xfrm>
            <a:off x="445323" y="168618"/>
            <a:ext cx="64581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Task 2 – Theory (9 marks) (</a:t>
            </a:r>
            <a:r>
              <a:rPr kumimoji="0" lang="en-GB" alt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cont</a:t>
            </a:r>
            <a:r>
              <a:rPr kumimoji="0" lang="en-GB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08453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995"/>
    </mc:Choice>
    <mc:Fallback>
      <p:transition spd="slow" advTm="229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QA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QA_Corporate_Aug14.potx" id="{9B7B6E9F-1607-486B-A823-4C8269FD4706}" vid="{9FABB946-0470-4FE4-9F4E-774AD65256DD}"/>
    </a:ext>
  </a:extLst>
</a:theme>
</file>

<file path=ppt/theme/theme10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QA_Corporate_Aug14.potx" id="{9B7B6E9F-1607-486B-A823-4C8269FD4706}" vid="{9FABB946-0470-4FE4-9F4E-774AD65256DD}"/>
    </a:ext>
  </a:extLst>
</a:theme>
</file>

<file path=ppt/theme/theme3.xml><?xml version="1.0" encoding="utf-8"?>
<a:theme xmlns:a="http://schemas.openxmlformats.org/drawingml/2006/main" name="SQA DARK BACKGROUND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QA_Corporate_Aug14.potx" id="{9B7B6E9F-1607-486B-A823-4C8269FD4706}" vid="{30C71AAD-07E7-4B16-BEA7-1444E9AA8CB9}"/>
    </a:ext>
  </a:extLst>
</a:theme>
</file>

<file path=ppt/theme/theme4.xml><?xml version="1.0" encoding="utf-8"?>
<a:theme xmlns:a="http://schemas.openxmlformats.org/drawingml/2006/main" name="SQA DARK BACKGROUND PICTU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QA_Corporate_Aug14.potx" id="{9B7B6E9F-1607-486B-A823-4C8269FD4706}" vid="{B90444E2-5F3E-4873-A9B3-CCA1281FB2F2}"/>
    </a:ext>
  </a:extLst>
</a:theme>
</file>

<file path=ppt/theme/theme5.xml><?xml version="1.0" encoding="utf-8"?>
<a:theme xmlns:a="http://schemas.openxmlformats.org/drawingml/2006/main" name="SQA LARGE TEXT AND IMAG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QA_Corporate_Aug14.potx" id="{9B7B6E9F-1607-486B-A823-4C8269FD4706}" vid="{B90444E2-5F3E-4873-A9B3-CCA1281FB2F2}"/>
    </a:ext>
  </a:extLst>
</a:theme>
</file>

<file path=ppt/theme/theme7.xml><?xml version="1.0" encoding="utf-8"?>
<a:theme xmlns:a="http://schemas.openxmlformats.org/drawingml/2006/main" name="SQA LIGHT BACKGROUND PICTU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QA_Corporate_Aug14.potx" id="{9B7B6E9F-1607-486B-A823-4C8269FD4706}" vid="{B90444E2-5F3E-4873-A9B3-CCA1281FB2F2}"/>
    </a:ext>
  </a:extLst>
</a:theme>
</file>

<file path=ppt/theme/theme8.xml><?xml version="1.0" encoding="utf-8"?>
<a:theme xmlns:a="http://schemas.openxmlformats.org/drawingml/2006/main" name="SQA LIGHT BACKGROUND LARGE TEXT AND IMAG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QA_Corporate_Aug14.potx" id="{9B7B6E9F-1607-486B-A823-4C8269FD4706}" vid="{B90444E2-5F3E-4873-A9B3-CCA1281FB2F2}"/>
    </a:ext>
  </a:extLst>
</a:theme>
</file>

<file path=ppt/theme/theme9.xml><?xml version="1.0" encoding="utf-8"?>
<a:theme xmlns:a="http://schemas.openxmlformats.org/drawingml/2006/main" name="SQA WEB and TELEPHO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QA_Corporate_Aug14.potx" id="{9B7B6E9F-1607-486B-A823-4C8269FD4706}" vid="{30C71AAD-07E7-4B16-BEA7-1444E9AA8CB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C8E95D0196004B83BB893C0AD24605" ma:contentTypeVersion="2" ma:contentTypeDescription="Create a new document." ma:contentTypeScope="" ma:versionID="8b3369010f5190c5f0c2c688f6cf75f7">
  <xsd:schema xmlns:xsd="http://www.w3.org/2001/XMLSchema" xmlns:xs="http://www.w3.org/2001/XMLSchema" xmlns:p="http://schemas.microsoft.com/office/2006/metadata/properties" xmlns:ns2="47fc0f19-4012-4417-84ce-91de2613ba26" targetNamespace="http://schemas.microsoft.com/office/2006/metadata/properties" ma:root="true" ma:fieldsID="b9ff013b330fae531db6121778c6952d" ns2:_="">
    <xsd:import namespace="47fc0f19-4012-4417-84ce-91de2613ba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fc0f19-4012-4417-84ce-91de2613ba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B8561C-E3AA-400F-98D8-A780A7718B70}">
  <ds:schemaRefs>
    <ds:schemaRef ds:uri="http://purl.org/dc/elements/1.1/"/>
    <ds:schemaRef ds:uri="http://purl.org/dc/terms/"/>
    <ds:schemaRef ds:uri="http://purl.org/dc/dcmitype/"/>
    <ds:schemaRef ds:uri="http://www.w3.org/XML/1998/namespace"/>
    <ds:schemaRef ds:uri="47fc0f19-4012-4417-84ce-91de2613ba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FF59163-1E71-4C69-B284-93BBE6F353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fc0f19-4012-4417-84ce-91de2613ba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4F061B-F6E5-4E84-BEA0-9C6EC54DE1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SQA_Corporate_Aug14</Template>
  <TotalTime>131</TotalTime>
  <Words>1263</Words>
  <Application>Microsoft Office PowerPoint</Application>
  <PresentationFormat>Custom</PresentationFormat>
  <Paragraphs>132</Paragraphs>
  <Slides>31</Slides>
  <Notes>1</Notes>
  <HiddenSlides>0</HiddenSlides>
  <MMClips>30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31</vt:i4>
      </vt:variant>
    </vt:vector>
  </HeadingPairs>
  <TitlesOfParts>
    <vt:vector size="46" baseType="lpstr">
      <vt:lpstr>Arial</vt:lpstr>
      <vt:lpstr>Calibri</vt:lpstr>
      <vt:lpstr>Calibri Light</vt:lpstr>
      <vt:lpstr>Symbol</vt:lpstr>
      <vt:lpstr>Wingdings</vt:lpstr>
      <vt:lpstr>SQA HOLDING SLIDE</vt:lpstr>
      <vt:lpstr>SQA TITLE GOES HERE</vt:lpstr>
      <vt:lpstr>SQA DARK BACKGROUND </vt:lpstr>
      <vt:lpstr>SQA DARK BACKGROUND PICTURE</vt:lpstr>
      <vt:lpstr>SQA LARGE TEXT AND IMAGES</vt:lpstr>
      <vt:lpstr>SQA LIGHT BACKGROUND</vt:lpstr>
      <vt:lpstr>SQA LIGHT BACKGROUND PICTURE</vt:lpstr>
      <vt:lpstr>SQA LIGHT BACKGROUND LARGE TEXT AND IMAGES</vt:lpstr>
      <vt:lpstr>SQA WEB and TELEPHONE</vt:lpstr>
      <vt:lpstr>Custom Design</vt:lpstr>
      <vt:lpstr>PowerPoint Presentation</vt:lpstr>
      <vt:lpstr>PowerPoint Presentation</vt:lpstr>
      <vt:lpstr>What this presentation covers</vt:lpstr>
      <vt:lpstr>Resources Required </vt:lpstr>
      <vt:lpstr>Task 2 – Theory (9 marks)</vt:lpstr>
      <vt:lpstr>Task 2 – Theory (9 marks) (cont) </vt:lpstr>
      <vt:lpstr>  </vt:lpstr>
      <vt:lpstr>   </vt:lpstr>
      <vt:lpstr>PowerPoint Presentation</vt:lpstr>
      <vt:lpstr>PowerPoint Presentation</vt:lpstr>
      <vt:lpstr>Task 2 – Theory (9 marks) (cont) </vt:lpstr>
      <vt:lpstr>Task 2 – Theory (9 marks) (cont)   </vt:lpstr>
      <vt:lpstr>PowerPoint Presentation</vt:lpstr>
      <vt:lpstr>PowerPoint Presentation</vt:lpstr>
      <vt:lpstr>PowerPoint Presentation</vt:lpstr>
      <vt:lpstr>PowerPoint Presentation</vt:lpstr>
      <vt:lpstr>1 mark maximum not awarded across the paper  </vt:lpstr>
      <vt:lpstr>Task 1 – Headed Paper (6 marks) </vt:lpstr>
      <vt:lpstr>Task 3 – E-diary (6 marks) </vt:lpstr>
      <vt:lpstr>Task 3 – E-diary (6 marks) (cont)</vt:lpstr>
      <vt:lpstr>Task 4 – Flyer (5 marks) </vt:lpstr>
      <vt:lpstr>Task 4 – Flyer (5 marks) (cont) </vt:lpstr>
      <vt:lpstr>Task 5 – Mail Merge (5 marks)</vt:lpstr>
      <vt:lpstr>Task 6 – E-mail (6 marks) </vt:lpstr>
      <vt:lpstr>Task 7 – Poster (4 marks) </vt:lpstr>
      <vt:lpstr>Task 8 – Programme (7 marks) </vt:lpstr>
      <vt:lpstr>Task 9 – Presentation (12 marks) </vt:lpstr>
      <vt:lpstr>Task 9 – Presentation (12 marks) (cont) </vt:lpstr>
      <vt:lpstr>Task 10 – Internet Printouts  (5 marks) </vt:lpstr>
      <vt:lpstr>Additional Information </vt:lpstr>
      <vt:lpstr>PowerPoint Presentation</vt:lpstr>
    </vt:vector>
  </TitlesOfParts>
  <Company>SQA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Douglas McMillan</cp:lastModifiedBy>
  <cp:revision>3</cp:revision>
  <cp:lastPrinted>2020-03-12T18:02:03Z</cp:lastPrinted>
  <dcterms:created xsi:type="dcterms:W3CDTF">2019-08-26T14:37:28Z</dcterms:created>
  <dcterms:modified xsi:type="dcterms:W3CDTF">2021-01-07T10:36:21Z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0x010100C4C8E95D0196004B83BB893C0AD24605</vt:lpwstr>
  </property>
</Properties>
</file>